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sldIdLst>
    <p:sldId id="256" r:id="rId2"/>
    <p:sldId id="278" r:id="rId3"/>
    <p:sldId id="258" r:id="rId4"/>
    <p:sldId id="259" r:id="rId5"/>
    <p:sldId id="260" r:id="rId6"/>
    <p:sldId id="279" r:id="rId7"/>
    <p:sldId id="261" r:id="rId8"/>
    <p:sldId id="275" r:id="rId9"/>
    <p:sldId id="280" r:id="rId10"/>
    <p:sldId id="281" r:id="rId11"/>
    <p:sldId id="285" r:id="rId12"/>
    <p:sldId id="264" r:id="rId13"/>
    <p:sldId id="282" r:id="rId14"/>
    <p:sldId id="283" r:id="rId15"/>
    <p:sldId id="262" r:id="rId16"/>
    <p:sldId id="263" r:id="rId17"/>
    <p:sldId id="265" r:id="rId18"/>
    <p:sldId id="266" r:id="rId19"/>
    <p:sldId id="271" r:id="rId20"/>
    <p:sldId id="272" r:id="rId21"/>
    <p:sldId id="273" r:id="rId22"/>
    <p:sldId id="274" r:id="rId23"/>
    <p:sldId id="284"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a:srgbClr val="006600"/>
    <a:srgbClr val="660066"/>
    <a:srgbClr val="FF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985" autoAdjust="0"/>
  </p:normalViewPr>
  <p:slideViewPr>
    <p:cSldViewPr>
      <p:cViewPr>
        <p:scale>
          <a:sx n="50" d="100"/>
          <a:sy n="50" d="100"/>
        </p:scale>
        <p:origin x="-195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B3F05D4-987A-4FD9-8381-370E546877AC}" type="datetimeFigureOut">
              <a:rPr lang="es-ES"/>
              <a:pPr>
                <a:defRPr/>
              </a:pPr>
              <a:t>16/10/2014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9A441C-5C7E-4318-8490-4C8537DD891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La Universidad Nacional del Centro de la Provincia de Buenos Aires, ha implementado a través de su Servicio de Seguridad y Salud Ocupacional un sistema de Gestión de Medio Ambiente. </a:t>
            </a:r>
            <a:endParaRPr lang="es-ES" smtClean="0"/>
          </a:p>
        </p:txBody>
      </p:sp>
      <p:sp>
        <p:nvSpPr>
          <p:cNvPr id="92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F86D4D-421B-42CA-B9FD-2CA89F0E157E}" type="slidenum">
              <a:rPr lang="es-ES"/>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En segundo término ha comenzado a realizar la recolección de residuos peligrosos mediante un sistema que permite su disposición en lugar seguro hasta que una empresa autorizada realice el transporte para su disposición final, contando con el certificado de tratamiento de los mismos en su disposición final.</a:t>
            </a:r>
            <a:endParaRPr lang="es-E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A61D-B6F0-4C51-B884-31864A8E05F2}" type="slidenum">
              <a:rPr lang="es-ES"/>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9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Los residuos han sido dispuestos en envases debidamente etiquetados y lugares debidamente señalizados.</a:t>
            </a:r>
          </a:p>
          <a:p>
            <a:pPr>
              <a:spcBef>
                <a:spcPct val="0"/>
              </a:spcBef>
            </a:pPr>
            <a:r>
              <a:rPr lang="es-AR" smtClean="0"/>
              <a:t>Se cuentan además fichas técnicas de seguridad para que el personal autorizado disponga en todo momento para no tener dudas sobre la peligrosidad y forma de tratamiento.</a:t>
            </a:r>
            <a:endParaRPr lang="es-ES" smtClean="0"/>
          </a:p>
        </p:txBody>
      </p:sp>
      <p:sp>
        <p:nvSpPr>
          <p:cNvPr id="122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DF2BCC-CA8D-400D-81AE-7A0D4F2E2769}" type="slidenum">
              <a:rPr lang="es-ES"/>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dirty="0" smtClean="0"/>
              <a:t>Por último se han dispuesto de procedimientos adecuados para el tratamiento del control de las plagas de la zona.</a:t>
            </a:r>
          </a:p>
          <a:p>
            <a:pPr>
              <a:spcBef>
                <a:spcPct val="0"/>
              </a:spcBef>
            </a:pPr>
            <a:r>
              <a:rPr lang="es-AR" dirty="0" smtClean="0"/>
              <a:t>Que consisten principalmente en: </a:t>
            </a:r>
          </a:p>
          <a:p>
            <a:pPr>
              <a:spcBef>
                <a:spcPct val="0"/>
              </a:spcBef>
            </a:pPr>
            <a:r>
              <a:rPr lang="es-AR" dirty="0" smtClean="0"/>
              <a:t>La eliminación de aquellas que resultan altamente nocivas por ser vectores de enfermedades como son los insectos, roedores y murciélagos.  </a:t>
            </a:r>
          </a:p>
          <a:p>
            <a:pPr>
              <a:spcBef>
                <a:spcPct val="0"/>
              </a:spcBef>
            </a:pPr>
            <a:r>
              <a:rPr lang="es-AR" dirty="0" smtClean="0"/>
              <a:t>El </a:t>
            </a:r>
            <a:r>
              <a:rPr lang="es-AR" dirty="0" err="1" smtClean="0"/>
              <a:t>ahuyentamiento</a:t>
            </a:r>
            <a:r>
              <a:rPr lang="es-AR" dirty="0" smtClean="0"/>
              <a:t>  de aves, como son las palomas y la captura y devolución al hábitat natural de vertebrados como la Comadreja.</a:t>
            </a:r>
          </a:p>
          <a:p>
            <a:pPr>
              <a:spcBef>
                <a:spcPct val="0"/>
              </a:spcBef>
            </a:pPr>
            <a:endParaRPr lang="es-ES" dirty="0" smtClean="0"/>
          </a:p>
        </p:txBody>
      </p:sp>
      <p:sp>
        <p:nvSpPr>
          <p:cNvPr id="133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24408-1D35-464F-B3B5-F07169045D2E}" type="slidenum">
              <a:rPr lang="es-ES"/>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AR" smtClean="0"/>
              <a:t>La Universidad Nacional del Centro de la Provincia de Buenos Aires, ha implementado a través de su Servicio de Seguridad y Salud Ocupacional un sistema de Gestión de Medio Ambiente. </a:t>
            </a:r>
            <a:endParaRPr lang="es-ES" smtClean="0"/>
          </a:p>
        </p:txBody>
      </p:sp>
      <p:sp>
        <p:nvSpPr>
          <p:cNvPr id="92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F86D4D-421B-42CA-B9FD-2CA89F0E157E}" type="slidenum">
              <a:rPr lang="es-ES"/>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s-E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s-E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s-E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s-E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s-E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s-E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s-E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s-E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s-E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s-E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s-E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s-E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s-E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s-E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s-E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s-E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s-E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s-E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s-E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s-E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s-E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s-E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grpSp>
        </p:grpSp>
      </p:grpSp>
      <p:sp>
        <p:nvSpPr>
          <p:cNvPr id="13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s-ES"/>
              <a:t>Haga clic para cambiar el estilo de título	</a:t>
            </a:r>
          </a:p>
        </p:txBody>
      </p:sp>
      <p:sp>
        <p:nvSpPr>
          <p:cNvPr id="13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es-ES"/>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s-E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F250C7AA-B2DA-4EC5-8CA1-E613E4B17E5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B20D0D68-637F-4F78-AD73-BE2F7C14517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483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483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7E97CC5F-56B7-4306-8AE3-3610CA1B274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EBF8DF71-0155-4157-A2DA-B2A1D29AE3F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C3850FE1-C20D-46B9-B489-C61D1442F9C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7F5177E8-D65C-451A-B299-A04AC6978211}"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9"/>
          <p:cNvSpPr>
            <a:spLocks noGrp="1" noChangeArrowheads="1"/>
          </p:cNvSpPr>
          <p:nvPr>
            <p:ph type="dt" sz="half" idx="10"/>
          </p:nvPr>
        </p:nvSpPr>
        <p:spPr>
          <a:ln/>
        </p:spPr>
        <p:txBody>
          <a:bodyPr/>
          <a:lstStyle>
            <a:lvl1pPr>
              <a:defRPr/>
            </a:lvl1pPr>
          </a:lstStyle>
          <a:p>
            <a:pPr>
              <a:defRPr/>
            </a:pPr>
            <a:endParaRPr lang="es-ES"/>
          </a:p>
        </p:txBody>
      </p:sp>
      <p:sp>
        <p:nvSpPr>
          <p:cNvPr id="8" name="Rectangle 70"/>
          <p:cNvSpPr>
            <a:spLocks noGrp="1" noChangeArrowheads="1"/>
          </p:cNvSpPr>
          <p:nvPr>
            <p:ph type="ftr" sz="quarter" idx="11"/>
          </p:nvPr>
        </p:nvSpPr>
        <p:spPr>
          <a:ln/>
        </p:spPr>
        <p:txBody>
          <a:bodyPr/>
          <a:lstStyle>
            <a:lvl1pPr>
              <a:defRPr/>
            </a:lvl1pPr>
          </a:lstStyle>
          <a:p>
            <a:pPr>
              <a:defRPr/>
            </a:pPr>
            <a:endParaRPr lang="es-ES"/>
          </a:p>
        </p:txBody>
      </p:sp>
      <p:sp>
        <p:nvSpPr>
          <p:cNvPr id="9" name="Rectangle 71"/>
          <p:cNvSpPr>
            <a:spLocks noGrp="1" noChangeArrowheads="1"/>
          </p:cNvSpPr>
          <p:nvPr>
            <p:ph type="sldNum" sz="quarter" idx="12"/>
          </p:nvPr>
        </p:nvSpPr>
        <p:spPr>
          <a:ln/>
        </p:spPr>
        <p:txBody>
          <a:bodyPr/>
          <a:lstStyle>
            <a:lvl1pPr>
              <a:defRPr/>
            </a:lvl1pPr>
          </a:lstStyle>
          <a:p>
            <a:pPr>
              <a:defRPr/>
            </a:pPr>
            <a:fld id="{1E2C778C-6E61-4800-9AAF-ED59FCDAC19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9"/>
          <p:cNvSpPr>
            <a:spLocks noGrp="1" noChangeArrowheads="1"/>
          </p:cNvSpPr>
          <p:nvPr>
            <p:ph type="dt" sz="half" idx="10"/>
          </p:nvPr>
        </p:nvSpPr>
        <p:spPr>
          <a:ln/>
        </p:spPr>
        <p:txBody>
          <a:bodyPr/>
          <a:lstStyle>
            <a:lvl1pPr>
              <a:defRPr/>
            </a:lvl1pPr>
          </a:lstStyle>
          <a:p>
            <a:pPr>
              <a:defRPr/>
            </a:pPr>
            <a:endParaRPr lang="es-ES"/>
          </a:p>
        </p:txBody>
      </p:sp>
      <p:sp>
        <p:nvSpPr>
          <p:cNvPr id="4" name="Rectangle 70"/>
          <p:cNvSpPr>
            <a:spLocks noGrp="1" noChangeArrowheads="1"/>
          </p:cNvSpPr>
          <p:nvPr>
            <p:ph type="ftr" sz="quarter" idx="11"/>
          </p:nvPr>
        </p:nvSpPr>
        <p:spPr>
          <a:ln/>
        </p:spPr>
        <p:txBody>
          <a:bodyPr/>
          <a:lstStyle>
            <a:lvl1pPr>
              <a:defRPr/>
            </a:lvl1pPr>
          </a:lstStyle>
          <a:p>
            <a:pPr>
              <a:defRPr/>
            </a:pPr>
            <a:endParaRPr lang="es-ES"/>
          </a:p>
        </p:txBody>
      </p:sp>
      <p:sp>
        <p:nvSpPr>
          <p:cNvPr id="5" name="Rectangle 71"/>
          <p:cNvSpPr>
            <a:spLocks noGrp="1" noChangeArrowheads="1"/>
          </p:cNvSpPr>
          <p:nvPr>
            <p:ph type="sldNum" sz="quarter" idx="12"/>
          </p:nvPr>
        </p:nvSpPr>
        <p:spPr>
          <a:ln/>
        </p:spPr>
        <p:txBody>
          <a:bodyPr/>
          <a:lstStyle>
            <a:lvl1pPr>
              <a:defRPr/>
            </a:lvl1pPr>
          </a:lstStyle>
          <a:p>
            <a:pPr>
              <a:defRPr/>
            </a:pPr>
            <a:fld id="{C2FCCCDD-D05E-4C86-AEB3-4C161FE81DE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s-ES"/>
          </a:p>
        </p:txBody>
      </p:sp>
      <p:sp>
        <p:nvSpPr>
          <p:cNvPr id="3" name="Rectangle 70"/>
          <p:cNvSpPr>
            <a:spLocks noGrp="1" noChangeArrowheads="1"/>
          </p:cNvSpPr>
          <p:nvPr>
            <p:ph type="ftr" sz="quarter" idx="11"/>
          </p:nvPr>
        </p:nvSpPr>
        <p:spPr>
          <a:ln/>
        </p:spPr>
        <p:txBody>
          <a:bodyPr/>
          <a:lstStyle>
            <a:lvl1pPr>
              <a:defRPr/>
            </a:lvl1pPr>
          </a:lstStyle>
          <a:p>
            <a:pPr>
              <a:defRPr/>
            </a:pPr>
            <a:endParaRPr lang="es-ES"/>
          </a:p>
        </p:txBody>
      </p:sp>
      <p:sp>
        <p:nvSpPr>
          <p:cNvPr id="4" name="Rectangle 71"/>
          <p:cNvSpPr>
            <a:spLocks noGrp="1" noChangeArrowheads="1"/>
          </p:cNvSpPr>
          <p:nvPr>
            <p:ph type="sldNum" sz="quarter" idx="12"/>
          </p:nvPr>
        </p:nvSpPr>
        <p:spPr>
          <a:ln/>
        </p:spPr>
        <p:txBody>
          <a:bodyPr/>
          <a:lstStyle>
            <a:lvl1pPr>
              <a:defRPr/>
            </a:lvl1pPr>
          </a:lstStyle>
          <a:p>
            <a:pPr>
              <a:defRPr/>
            </a:pPr>
            <a:fld id="{59E57080-FAF0-4D43-871E-28CA692C32B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3DA091D4-95D1-49F7-9B46-FBDCF2965F4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3F9341B6-29B8-4631-9E95-4F0002EEACF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s-ES"/>
          </a:p>
        </p:txBody>
      </p:sp>
      <p:grpSp>
        <p:nvGrpSpPr>
          <p:cNvPr id="3075" name="Group 3"/>
          <p:cNvGrpSpPr>
            <a:grpSpLocks/>
          </p:cNvGrpSpPr>
          <p:nvPr/>
        </p:nvGrpSpPr>
        <p:grpSpPr bwMode="auto">
          <a:xfrm>
            <a:off x="3175" y="4267200"/>
            <a:ext cx="9140825" cy="2590800"/>
            <a:chOff x="2" y="2688"/>
            <a:chExt cx="5758" cy="1632"/>
          </a:xfrm>
        </p:grpSpPr>
        <p:sp>
          <p:nvSpPr>
            <p:cNvPr id="122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grpSp>
          <p:nvGrpSpPr>
            <p:cNvPr id="3082" name="Group 5"/>
            <p:cNvGrpSpPr>
              <a:grpSpLocks/>
            </p:cNvGrpSpPr>
            <p:nvPr userDrawn="1"/>
          </p:nvGrpSpPr>
          <p:grpSpPr bwMode="auto">
            <a:xfrm>
              <a:off x="3528" y="3715"/>
              <a:ext cx="792" cy="521"/>
              <a:chOff x="3527" y="3715"/>
              <a:chExt cx="792" cy="521"/>
            </a:xfrm>
          </p:grpSpPr>
          <p:sp>
            <p:nvSpPr>
              <p:cNvPr id="122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s-ES"/>
              </a:p>
            </p:txBody>
          </p:sp>
          <p:sp>
            <p:nvSpPr>
              <p:cNvPr id="122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s-ES"/>
              </a:p>
            </p:txBody>
          </p:sp>
          <p:sp>
            <p:nvSpPr>
              <p:cNvPr id="122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122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122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122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s-ES"/>
              </a:p>
            </p:txBody>
          </p:sp>
          <p:sp>
            <p:nvSpPr>
              <p:cNvPr id="123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s-ES"/>
              </a:p>
            </p:txBody>
          </p:sp>
          <p:sp>
            <p:nvSpPr>
              <p:cNvPr id="123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123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s-ES"/>
              </a:p>
            </p:txBody>
          </p:sp>
          <p:sp>
            <p:nvSpPr>
              <p:cNvPr id="123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s-ES"/>
              </a:p>
            </p:txBody>
          </p:sp>
          <p:sp>
            <p:nvSpPr>
              <p:cNvPr id="123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3083" name="Group 17"/>
            <p:cNvGrpSpPr>
              <a:grpSpLocks/>
            </p:cNvGrpSpPr>
            <p:nvPr userDrawn="1"/>
          </p:nvGrpSpPr>
          <p:grpSpPr bwMode="auto">
            <a:xfrm>
              <a:off x="1776" y="3631"/>
              <a:ext cx="1626" cy="683"/>
              <a:chOff x="1776" y="3631"/>
              <a:chExt cx="1626" cy="683"/>
            </a:xfrm>
          </p:grpSpPr>
          <p:sp>
            <p:nvSpPr>
              <p:cNvPr id="123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s-ES"/>
              </a:p>
            </p:txBody>
          </p:sp>
          <p:sp>
            <p:nvSpPr>
              <p:cNvPr id="123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s-ES"/>
              </a:p>
            </p:txBody>
          </p:sp>
          <p:sp>
            <p:nvSpPr>
              <p:cNvPr id="123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s-ES"/>
              </a:p>
            </p:txBody>
          </p:sp>
          <p:sp>
            <p:nvSpPr>
              <p:cNvPr id="123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123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123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123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s-ES"/>
              </a:p>
            </p:txBody>
          </p:sp>
          <p:sp>
            <p:nvSpPr>
              <p:cNvPr id="123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s-ES"/>
              </a:p>
            </p:txBody>
          </p:sp>
          <p:sp>
            <p:nvSpPr>
              <p:cNvPr id="123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s-ES"/>
              </a:p>
            </p:txBody>
          </p:sp>
          <p:sp>
            <p:nvSpPr>
              <p:cNvPr id="123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s-ES"/>
              </a:p>
            </p:txBody>
          </p:sp>
          <p:sp>
            <p:nvSpPr>
              <p:cNvPr id="123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s-ES"/>
              </a:p>
            </p:txBody>
          </p:sp>
          <p:sp>
            <p:nvSpPr>
              <p:cNvPr id="123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s-ES"/>
              </a:p>
            </p:txBody>
          </p:sp>
          <p:sp>
            <p:nvSpPr>
              <p:cNvPr id="123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s-ES"/>
              </a:p>
            </p:txBody>
          </p:sp>
          <p:sp>
            <p:nvSpPr>
              <p:cNvPr id="123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s-ES"/>
              </a:p>
            </p:txBody>
          </p:sp>
          <p:sp>
            <p:nvSpPr>
              <p:cNvPr id="123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123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123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123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s-ES"/>
              </a:p>
            </p:txBody>
          </p:sp>
        </p:grpSp>
        <p:grpSp>
          <p:nvGrpSpPr>
            <p:cNvPr id="3084" name="Group 36"/>
            <p:cNvGrpSpPr>
              <a:grpSpLocks/>
            </p:cNvGrpSpPr>
            <p:nvPr userDrawn="1"/>
          </p:nvGrpSpPr>
          <p:grpSpPr bwMode="auto">
            <a:xfrm>
              <a:off x="4128" y="3360"/>
              <a:ext cx="1351" cy="821"/>
              <a:chOff x="4128" y="3360"/>
              <a:chExt cx="1351" cy="821"/>
            </a:xfrm>
          </p:grpSpPr>
          <p:sp>
            <p:nvSpPr>
              <p:cNvPr id="123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123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123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s-ES"/>
              </a:p>
            </p:txBody>
          </p:sp>
          <p:sp>
            <p:nvSpPr>
              <p:cNvPr id="123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123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123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123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123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s-ES"/>
              </a:p>
            </p:txBody>
          </p:sp>
          <p:sp>
            <p:nvSpPr>
              <p:cNvPr id="123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s-ES"/>
              </a:p>
            </p:txBody>
          </p:sp>
          <p:sp>
            <p:nvSpPr>
              <p:cNvPr id="123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123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123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s-ES"/>
              </a:p>
            </p:txBody>
          </p:sp>
          <p:sp>
            <p:nvSpPr>
              <p:cNvPr id="123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123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123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123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123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3085" name="Group 54"/>
            <p:cNvGrpSpPr>
              <a:grpSpLocks/>
            </p:cNvGrpSpPr>
            <p:nvPr userDrawn="1"/>
          </p:nvGrpSpPr>
          <p:grpSpPr bwMode="auto">
            <a:xfrm>
              <a:off x="5280" y="3024"/>
              <a:ext cx="425" cy="258"/>
              <a:chOff x="5280" y="3024"/>
              <a:chExt cx="425" cy="258"/>
            </a:xfrm>
          </p:grpSpPr>
          <p:sp>
            <p:nvSpPr>
              <p:cNvPr id="123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3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3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3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3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23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23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nvGrpSpPr>
              <p:cNvPr id="3093" name="Group 62"/>
              <p:cNvGrpSpPr>
                <a:grpSpLocks/>
              </p:cNvGrpSpPr>
              <p:nvPr/>
            </p:nvGrpSpPr>
            <p:grpSpPr bwMode="auto">
              <a:xfrm>
                <a:off x="5381" y="3085"/>
                <a:ext cx="227" cy="132"/>
                <a:chOff x="5381" y="3085"/>
                <a:chExt cx="227" cy="132"/>
              </a:xfrm>
            </p:grpSpPr>
            <p:sp>
              <p:nvSpPr>
                <p:cNvPr id="123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123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sp>
              <p:nvSpPr>
                <p:cNvPr id="123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123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grpSp>
        </p:grpSp>
      </p:grpSp>
      <p:sp>
        <p:nvSpPr>
          <p:cNvPr id="123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123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3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es-ES"/>
          </a:p>
        </p:txBody>
      </p:sp>
      <p:sp>
        <p:nvSpPr>
          <p:cNvPr id="123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endParaRPr lang="es-ES"/>
          </a:p>
        </p:txBody>
      </p:sp>
      <p:sp>
        <p:nvSpPr>
          <p:cNvPr id="123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5CFC391C-6F58-48EC-A516-4C1F2D79AED3}"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Documento_de_Microsoft_Office_Word_97-20031.doc"/></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hyperlink" Target="http://www.fio.unicen.edu.ar/extension/pampasolar/index.php"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fio.unicen.edu.ar/limpiatuhuell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www.carbonfootprint.com/contact.html" TargetMode="External"/><Relationship Id="rId7" Type="http://schemas.openxmlformats.org/officeDocument/2006/relationships/image" Target="../media/image31.jpeg"/><Relationship Id="rId2" Type="http://schemas.openxmlformats.org/officeDocument/2006/relationships/hyperlink" Target="http://www.carbonfootprint.com/businesscalculator.aspx"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www.carbonfootprint.com/calculator.aspx?c=DomBasic" TargetMode="External"/><Relationship Id="rId4" Type="http://schemas.openxmlformats.org/officeDocument/2006/relationships/hyperlink" Target="http://www.carbonfootprint.com/calculator.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rbonfootprint.com/newsletter.html"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wmf"/><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wmf"/><Relationship Id="rId10" Type="http://schemas.openxmlformats.org/officeDocument/2006/relationships/image" Target="../media/image18.jpeg"/><Relationship Id="rId4" Type="http://schemas.openxmlformats.org/officeDocument/2006/relationships/image" Target="../media/image13.wmf"/><Relationship Id="rId9" Type="http://schemas.openxmlformats.org/officeDocument/2006/relationships/hyperlink" Target="http://i213.photobucket.com/albums/cc109/ErnestoFoto/10998878.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2" name="Object 6"/>
          <p:cNvGraphicFramePr>
            <a:graphicFrameLocks noChangeAspect="1"/>
          </p:cNvGraphicFramePr>
          <p:nvPr/>
        </p:nvGraphicFramePr>
        <p:xfrm>
          <a:off x="2209800" y="1524000"/>
          <a:ext cx="4800600" cy="3122613"/>
        </p:xfrm>
        <a:graphic>
          <a:graphicData uri="http://schemas.openxmlformats.org/presentationml/2006/ole">
            <p:oleObj spid="_x0000_s1026" name="Document" r:id="rId4" imgW="5617569" imgH="943262" progId="Word.Document.8">
              <p:embed/>
            </p:oleObj>
          </a:graphicData>
        </a:graphic>
      </p:graphicFrame>
      <p:sp>
        <p:nvSpPr>
          <p:cNvPr id="4103" name="WordArt 7"/>
          <p:cNvSpPr>
            <a:spLocks noChangeArrowheads="1" noChangeShapeType="1" noTextEdit="1"/>
          </p:cNvSpPr>
          <p:nvPr/>
        </p:nvSpPr>
        <p:spPr bwMode="auto">
          <a:xfrm>
            <a:off x="3810000" y="5334000"/>
            <a:ext cx="5105400" cy="609600"/>
          </a:xfrm>
          <a:prstGeom prst="rect">
            <a:avLst/>
          </a:prstGeom>
        </p:spPr>
        <p:txBody>
          <a:bodyPr wrap="none" fromWordArt="1">
            <a:prstTxWarp prst="textPlain">
              <a:avLst>
                <a:gd name="adj" fmla="val 50000"/>
              </a:avLst>
            </a:prstTxWarp>
          </a:bodyPr>
          <a:lstStyle/>
          <a:p>
            <a:pPr algn="ctr"/>
            <a:r>
              <a:rPr lang="es-AR" sz="2800" b="1" kern="10" dirty="0" smtClean="0">
                <a:ln w="9525">
                  <a:solidFill>
                    <a:srgbClr val="000000"/>
                  </a:solidFill>
                  <a:round/>
                  <a:headEnd/>
                  <a:tailEnd/>
                </a:ln>
                <a:solidFill>
                  <a:srgbClr val="000099"/>
                </a:solidFill>
                <a:latin typeface="+mn-lt"/>
              </a:rPr>
              <a:t>Área de Seguridad y </a:t>
            </a:r>
            <a:r>
              <a:rPr lang="es-AR" sz="2800" b="1" kern="10" dirty="0">
                <a:ln w="9525">
                  <a:solidFill>
                    <a:srgbClr val="000000"/>
                  </a:solidFill>
                  <a:round/>
                  <a:headEnd/>
                  <a:tailEnd/>
                </a:ln>
                <a:solidFill>
                  <a:srgbClr val="000099"/>
                </a:solidFill>
                <a:latin typeface="+mn-lt"/>
              </a:rPr>
              <a:t>Salud Ocupacional</a:t>
            </a:r>
          </a:p>
        </p:txBody>
      </p:sp>
      <p:sp>
        <p:nvSpPr>
          <p:cNvPr id="4104" name="WordArt 8"/>
          <p:cNvSpPr>
            <a:spLocks noChangeArrowheads="1" noChangeShapeType="1" noTextEdit="1"/>
          </p:cNvSpPr>
          <p:nvPr/>
        </p:nvSpPr>
        <p:spPr bwMode="auto">
          <a:xfrm>
            <a:off x="1219200" y="304800"/>
            <a:ext cx="6629400" cy="990600"/>
          </a:xfrm>
          <a:prstGeom prst="rect">
            <a:avLst/>
          </a:prstGeom>
        </p:spPr>
        <p:txBody>
          <a:bodyPr wrap="none" fromWordArt="1">
            <a:prstTxWarp prst="textPlain">
              <a:avLst>
                <a:gd name="adj" fmla="val 50000"/>
              </a:avLst>
            </a:prstTxWarp>
          </a:bodyPr>
          <a:lstStyle/>
          <a:p>
            <a:pPr algn="ctr"/>
            <a:r>
              <a:rPr lang="es-AR" b="1" kern="10" dirty="0" smtClean="0">
                <a:ln w="9525">
                  <a:solidFill>
                    <a:srgbClr val="000000"/>
                  </a:solidFill>
                  <a:round/>
                  <a:headEnd/>
                  <a:tailEnd/>
                </a:ln>
                <a:latin typeface="+mj-lt"/>
              </a:rPr>
              <a:t>1 Taller Internacional de </a:t>
            </a:r>
          </a:p>
          <a:p>
            <a:pPr algn="ctr"/>
            <a:r>
              <a:rPr lang="es-AR" b="1" kern="10" dirty="0" smtClean="0">
                <a:ln w="9525">
                  <a:solidFill>
                    <a:srgbClr val="000000"/>
                  </a:solidFill>
                  <a:round/>
                  <a:headEnd/>
                  <a:tailEnd/>
                </a:ln>
                <a:latin typeface="+mj-lt"/>
              </a:rPr>
              <a:t>Prevención de Riesgos </a:t>
            </a:r>
          </a:p>
          <a:p>
            <a:pPr algn="ctr"/>
            <a:r>
              <a:rPr lang="es-AR" b="1" kern="10" dirty="0" smtClean="0">
                <a:ln w="9525">
                  <a:solidFill>
                    <a:srgbClr val="000000"/>
                  </a:solidFill>
                  <a:round/>
                  <a:headEnd/>
                  <a:tailEnd/>
                </a:ln>
                <a:latin typeface="+mj-lt"/>
              </a:rPr>
              <a:t>y Gestión Ambiental</a:t>
            </a:r>
            <a:endParaRPr lang="es-AR" b="1" kern="10" dirty="0">
              <a:ln w="9525">
                <a:solidFill>
                  <a:srgbClr val="000000"/>
                </a:solidFill>
                <a:round/>
                <a:headEnd/>
                <a:tailEnd/>
              </a:ln>
              <a:latin typeface="+mj-lt"/>
            </a:endParaRPr>
          </a:p>
        </p:txBody>
      </p:sp>
      <p:sp>
        <p:nvSpPr>
          <p:cNvPr id="4105" name="WordArt 9"/>
          <p:cNvSpPr>
            <a:spLocks noChangeArrowheads="1" noChangeShapeType="1" noTextEdit="1"/>
          </p:cNvSpPr>
          <p:nvPr/>
        </p:nvSpPr>
        <p:spPr bwMode="auto">
          <a:xfrm>
            <a:off x="1143000" y="6324600"/>
            <a:ext cx="7029450" cy="342900"/>
          </a:xfrm>
          <a:prstGeom prst="rect">
            <a:avLst/>
          </a:prstGeom>
        </p:spPr>
        <p:txBody>
          <a:bodyPr wrap="none" fromWordArt="1">
            <a:prstTxWarp prst="textPlain">
              <a:avLst>
                <a:gd name="adj" fmla="val 50000"/>
              </a:avLst>
            </a:prstTxWarp>
          </a:bodyPr>
          <a:lstStyle/>
          <a:p>
            <a:pPr algn="ctr"/>
            <a:r>
              <a:rPr lang="es-AR" sz="2400" kern="10" dirty="0">
                <a:ln w="9525">
                  <a:solidFill>
                    <a:schemeClr val="tx1"/>
                  </a:solidFill>
                  <a:round/>
                  <a:headEnd/>
                  <a:tailEnd/>
                </a:ln>
                <a:latin typeface="Garamond"/>
              </a:rPr>
              <a:t>15 </a:t>
            </a:r>
            <a:r>
              <a:rPr lang="es-AR" sz="2400" kern="10" dirty="0" smtClean="0">
                <a:ln w="9525">
                  <a:solidFill>
                    <a:schemeClr val="tx1"/>
                  </a:solidFill>
                  <a:round/>
                  <a:headEnd/>
                  <a:tailEnd/>
                </a:ln>
                <a:latin typeface="Garamond"/>
              </a:rPr>
              <a:t>– 16 – 17 de Octubre </a:t>
            </a:r>
            <a:r>
              <a:rPr lang="es-AR" sz="2400" kern="10" dirty="0">
                <a:ln w="9525">
                  <a:solidFill>
                    <a:schemeClr val="tx1"/>
                  </a:solidFill>
                  <a:round/>
                  <a:headEnd/>
                  <a:tailEnd/>
                </a:ln>
                <a:latin typeface="Garamond"/>
              </a:rPr>
              <a:t>de </a:t>
            </a:r>
            <a:r>
              <a:rPr lang="es-AR" sz="2400" kern="10" dirty="0" smtClean="0">
                <a:ln w="9525">
                  <a:solidFill>
                    <a:schemeClr val="tx1"/>
                  </a:solidFill>
                  <a:round/>
                  <a:headEnd/>
                  <a:tailEnd/>
                </a:ln>
                <a:latin typeface="Garamond"/>
              </a:rPr>
              <a:t>2014. La Plata .</a:t>
            </a:r>
            <a:endParaRPr lang="es-AR" sz="2400" kern="10" dirty="0">
              <a:ln w="9525">
                <a:solidFill>
                  <a:schemeClr val="tx1"/>
                </a:solidFill>
                <a:round/>
                <a:headEnd/>
                <a:tailEnd/>
              </a:ln>
              <a:latin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500" fill="hold"/>
                                        <p:tgtEl>
                                          <p:spTgt spid="4105"/>
                                        </p:tgtEl>
                                        <p:attrNameLst>
                                          <p:attrName>ppt_x</p:attrName>
                                        </p:attrNameLst>
                                      </p:cBhvr>
                                      <p:tavLst>
                                        <p:tav tm="0">
                                          <p:val>
                                            <p:strVal val="#ppt_x"/>
                                          </p:val>
                                        </p:tav>
                                        <p:tav tm="100000">
                                          <p:val>
                                            <p:strVal val="#ppt_x"/>
                                          </p:val>
                                        </p:tav>
                                      </p:tavLst>
                                    </p:anim>
                                    <p:anim calcmode="lin" valueType="num">
                                      <p:cBhvr additive="base">
                                        <p:cTn id="13" dur="500" fill="hold"/>
                                        <p:tgtEl>
                                          <p:spTgt spid="410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 fill="hold"/>
                                        <p:tgtEl>
                                          <p:spTgt spid="4102"/>
                                        </p:tgtEl>
                                        <p:attrNameLst>
                                          <p:attrName>ppt_x</p:attrName>
                                        </p:attrNameLst>
                                      </p:cBhvr>
                                      <p:tavLst>
                                        <p:tav tm="0">
                                          <p:val>
                                            <p:strVal val="1+#ppt_w/2"/>
                                          </p:val>
                                        </p:tav>
                                        <p:tav tm="100000">
                                          <p:val>
                                            <p:strVal val="#ppt_x"/>
                                          </p:val>
                                        </p:tav>
                                      </p:tavLst>
                                    </p:anim>
                                    <p:anim calcmode="lin" valueType="num">
                                      <p:cBhvr additive="base">
                                        <p:cTn id="18" dur="500" fill="hold"/>
                                        <p:tgtEl>
                                          <p:spTgt spid="410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additive="base">
                                        <p:cTn id="22" dur="500" fill="hold"/>
                                        <p:tgtEl>
                                          <p:spTgt spid="4103"/>
                                        </p:tgtEl>
                                        <p:attrNameLst>
                                          <p:attrName>ppt_x</p:attrName>
                                        </p:attrNameLst>
                                      </p:cBhvr>
                                      <p:tavLst>
                                        <p:tav tm="0">
                                          <p:val>
                                            <p:strVal val="0-#ppt_w/2"/>
                                          </p:val>
                                        </p:tav>
                                        <p:tav tm="100000">
                                          <p:val>
                                            <p:strVal val="#ppt_x"/>
                                          </p:val>
                                        </p:tav>
                                      </p:tavLst>
                                    </p:anim>
                                    <p:anim calcmode="lin" valueType="num">
                                      <p:cBhvr additive="base">
                                        <p:cTn id="23"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p:bldP spid="410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4800" y="2743200"/>
            <a:ext cx="8305800" cy="4154984"/>
          </a:xfrm>
          <a:prstGeom prst="rect">
            <a:avLst/>
          </a:prstGeom>
        </p:spPr>
        <p:txBody>
          <a:bodyPr wrap="square">
            <a:spAutoFit/>
          </a:bodyPr>
          <a:lstStyle/>
          <a:p>
            <a:r>
              <a:rPr lang="es-AR" sz="2400" dirty="0" smtClean="0"/>
              <a:t>Docentes Investigadores participan a nivel internacional exponiendo sus avances en investigaciones sobre:</a:t>
            </a:r>
          </a:p>
          <a:p>
            <a:endParaRPr lang="es-AR" sz="2400" dirty="0" smtClean="0"/>
          </a:p>
          <a:p>
            <a:r>
              <a:rPr lang="es-AR" sz="2400" dirty="0" smtClean="0"/>
              <a:t>- Los Cementos con </a:t>
            </a:r>
            <a:r>
              <a:rPr lang="es-AR" sz="2400" dirty="0" err="1" smtClean="0"/>
              <a:t>filler</a:t>
            </a:r>
            <a:r>
              <a:rPr lang="es-AR" sz="2400" dirty="0" smtClean="0"/>
              <a:t> calcáreo y </a:t>
            </a:r>
            <a:r>
              <a:rPr lang="es-AR" sz="2400" dirty="0" err="1" smtClean="0"/>
              <a:t>clinker</a:t>
            </a:r>
            <a:r>
              <a:rPr lang="es-AR" sz="2400" dirty="0" smtClean="0"/>
              <a:t> de bajo carbonato.</a:t>
            </a:r>
          </a:p>
          <a:p>
            <a:endParaRPr lang="es-AR" sz="2400" dirty="0" smtClean="0"/>
          </a:p>
          <a:p>
            <a:pPr>
              <a:buFontTx/>
              <a:buChar char="-"/>
            </a:pPr>
            <a:r>
              <a:rPr lang="es-AR" sz="2400" dirty="0" smtClean="0"/>
              <a:t>La activación térmica de arcillas calcinadas </a:t>
            </a:r>
          </a:p>
          <a:p>
            <a:pPr>
              <a:buFontTx/>
              <a:buChar char="-"/>
            </a:pPr>
            <a:endParaRPr lang="es-AR" sz="2400" dirty="0" smtClean="0"/>
          </a:p>
          <a:p>
            <a:r>
              <a:rPr lang="es-AR" sz="2400" dirty="0" smtClean="0"/>
              <a:t>Ambas provocan una disminución del consumo de energía durante la producción del cemento.</a:t>
            </a:r>
          </a:p>
          <a:p>
            <a:endParaRPr lang="es-AR" sz="2400" dirty="0" smtClean="0"/>
          </a:p>
        </p:txBody>
      </p:sp>
      <p:pic>
        <p:nvPicPr>
          <p:cNvPr id="68612" name="Picture 4" descr="http://www.fio.unicen.edu.ar/cache/preview/cf22eb1d602bf3588457cd15bf21698f.jpg"/>
          <p:cNvPicPr>
            <a:picLocks noChangeAspect="1" noChangeArrowheads="1"/>
          </p:cNvPicPr>
          <p:nvPr/>
        </p:nvPicPr>
        <p:blipFill>
          <a:blip r:embed="rId2" cstate="print"/>
          <a:srcRect/>
          <a:stretch>
            <a:fillRect/>
          </a:stretch>
        </p:blipFill>
        <p:spPr bwMode="auto">
          <a:xfrm>
            <a:off x="914400" y="762000"/>
            <a:ext cx="2209800" cy="1473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rtada2"/>
          <p:cNvPicPr>
            <a:picLocks noChangeAspect="1" noChangeArrowheads="1"/>
          </p:cNvPicPr>
          <p:nvPr/>
        </p:nvPicPr>
        <p:blipFill>
          <a:blip r:embed="rId2" cstate="print"/>
          <a:srcRect/>
          <a:stretch>
            <a:fillRect/>
          </a:stretch>
        </p:blipFill>
        <p:spPr bwMode="auto">
          <a:xfrm>
            <a:off x="2133600" y="381000"/>
            <a:ext cx="4953000" cy="3124200"/>
          </a:xfrm>
          <a:prstGeom prst="rect">
            <a:avLst/>
          </a:prstGeom>
          <a:noFill/>
        </p:spPr>
      </p:pic>
      <p:pic>
        <p:nvPicPr>
          <p:cNvPr id="20484" name="Picture 4" descr="http://www.fio.unicen.edu.ar/extension/pampasolar/images/stories/fotos/energia.jpg"/>
          <p:cNvPicPr>
            <a:picLocks noChangeAspect="1" noChangeArrowheads="1"/>
          </p:cNvPicPr>
          <p:nvPr/>
        </p:nvPicPr>
        <p:blipFill>
          <a:blip r:embed="rId3" cstate="print"/>
          <a:srcRect/>
          <a:stretch>
            <a:fillRect/>
          </a:stretch>
        </p:blipFill>
        <p:spPr bwMode="auto">
          <a:xfrm>
            <a:off x="0" y="2166937"/>
            <a:ext cx="2819400" cy="4691063"/>
          </a:xfrm>
          <a:prstGeom prst="rect">
            <a:avLst/>
          </a:prstGeom>
          <a:noFill/>
        </p:spPr>
      </p:pic>
      <p:pic>
        <p:nvPicPr>
          <p:cNvPr id="20486" name="Picture 6" descr="http://www.fio.unicen.edu.ar/extension/pampasolar/images/stories/fotos/energia2.jpg"/>
          <p:cNvPicPr>
            <a:picLocks noChangeAspect="1" noChangeArrowheads="1"/>
          </p:cNvPicPr>
          <p:nvPr/>
        </p:nvPicPr>
        <p:blipFill>
          <a:blip r:embed="rId4" cstate="print"/>
          <a:srcRect/>
          <a:stretch>
            <a:fillRect/>
          </a:stretch>
        </p:blipFill>
        <p:spPr bwMode="auto">
          <a:xfrm>
            <a:off x="6477000" y="2134690"/>
            <a:ext cx="2981325" cy="4799510"/>
          </a:xfrm>
          <a:prstGeom prst="rect">
            <a:avLst/>
          </a:prstGeom>
          <a:noFill/>
        </p:spPr>
      </p:pic>
      <p:sp>
        <p:nvSpPr>
          <p:cNvPr id="5" name="4 Rectángulo"/>
          <p:cNvSpPr/>
          <p:nvPr/>
        </p:nvSpPr>
        <p:spPr>
          <a:xfrm>
            <a:off x="2133600" y="3581400"/>
            <a:ext cx="4572000" cy="1077218"/>
          </a:xfrm>
          <a:prstGeom prst="rect">
            <a:avLst/>
          </a:prstGeom>
        </p:spPr>
        <p:txBody>
          <a:bodyPr>
            <a:spAutoFit/>
          </a:bodyPr>
          <a:lstStyle/>
          <a:p>
            <a:pPr algn="ctr" fontAlgn="b"/>
            <a:r>
              <a:rPr lang="es-AR" sz="2800" b="1" dirty="0" smtClean="0">
                <a:solidFill>
                  <a:srgbClr val="FFFCFC"/>
                </a:solidFill>
                <a:latin typeface="Arial"/>
                <a:hlinkClick r:id="rId5"/>
              </a:rPr>
              <a:t>Pampa Solar II</a:t>
            </a:r>
            <a:endParaRPr lang="es-AR" b="1" dirty="0" smtClean="0">
              <a:solidFill>
                <a:srgbClr val="153A71"/>
              </a:solidFill>
              <a:latin typeface="Arial"/>
            </a:endParaRPr>
          </a:p>
          <a:p>
            <a:r>
              <a:rPr lang="es-AR" dirty="0" smtClean="0">
                <a:solidFill>
                  <a:srgbClr val="666666"/>
                </a:solidFill>
                <a:latin typeface="Tahoma"/>
              </a:rPr>
              <a:t/>
            </a:r>
            <a:br>
              <a:rPr lang="es-AR" dirty="0" smtClean="0">
                <a:solidFill>
                  <a:srgbClr val="666666"/>
                </a:solidFill>
                <a:latin typeface="Tahoma"/>
              </a:rPr>
            </a:br>
            <a:endParaRPr lang="es-A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WordArt 7"/>
          <p:cNvSpPr>
            <a:spLocks noChangeArrowheads="1" noChangeShapeType="1" noTextEdit="1"/>
          </p:cNvSpPr>
          <p:nvPr/>
        </p:nvSpPr>
        <p:spPr bwMode="auto">
          <a:xfrm>
            <a:off x="228600" y="5029200"/>
            <a:ext cx="8686800" cy="1066800"/>
          </a:xfrm>
          <a:prstGeom prst="rect">
            <a:avLst/>
          </a:prstGeom>
        </p:spPr>
        <p:txBody>
          <a:bodyPr wrap="none" fromWordArt="1">
            <a:prstTxWarp prst="textPlain">
              <a:avLst>
                <a:gd name="adj" fmla="val 50000"/>
              </a:avLst>
            </a:prstTxWarp>
          </a:bodyPr>
          <a:lstStyle/>
          <a:p>
            <a:pPr algn="ctr"/>
            <a:r>
              <a:rPr lang="es-AR" sz="2800" b="1" dirty="0" smtClean="0">
                <a:solidFill>
                  <a:srgbClr val="000000"/>
                </a:solidFill>
              </a:rPr>
              <a:t>Una </a:t>
            </a:r>
            <a:r>
              <a:rPr lang="es-AR" sz="2800" b="1" dirty="0">
                <a:solidFill>
                  <a:srgbClr val="000000"/>
                </a:solidFill>
              </a:rPr>
              <a:t>novedosa iniciativa que convoca a los graduados para donar árboles, </a:t>
            </a:r>
            <a:endParaRPr lang="es-AR" sz="2800" b="1" dirty="0" smtClean="0">
              <a:solidFill>
                <a:srgbClr val="000000"/>
              </a:solidFill>
            </a:endParaRPr>
          </a:p>
          <a:p>
            <a:pPr algn="ctr"/>
            <a:r>
              <a:rPr lang="es-AR" sz="2800" b="1" dirty="0" smtClean="0">
                <a:solidFill>
                  <a:srgbClr val="000000"/>
                </a:solidFill>
              </a:rPr>
              <a:t>y </a:t>
            </a:r>
            <a:r>
              <a:rPr lang="es-AR" sz="2800" b="1" dirty="0">
                <a:solidFill>
                  <a:srgbClr val="000000"/>
                </a:solidFill>
              </a:rPr>
              <a:t>de esa forma compensar la huella de carbono generada durante su etapa como estudiante</a:t>
            </a:r>
            <a:r>
              <a:rPr lang="es-AR" sz="2800" b="1" dirty="0" smtClean="0">
                <a:solidFill>
                  <a:srgbClr val="000000"/>
                </a:solidFill>
              </a:rPr>
              <a:t>.</a:t>
            </a:r>
          </a:p>
          <a:p>
            <a:pPr algn="ctr"/>
            <a:endParaRPr lang="es-AR" sz="2800" b="1" kern="10" dirty="0">
              <a:ln w="9525">
                <a:solidFill>
                  <a:srgbClr val="000000"/>
                </a:solidFill>
                <a:round/>
                <a:headEnd/>
                <a:tailEnd/>
              </a:ln>
              <a:solidFill>
                <a:srgbClr val="000099"/>
              </a:solidFill>
              <a:latin typeface="Garamond"/>
            </a:endParaRPr>
          </a:p>
        </p:txBody>
      </p:sp>
      <p:sp>
        <p:nvSpPr>
          <p:cNvPr id="4104" name="WordArt 8"/>
          <p:cNvSpPr>
            <a:spLocks noChangeArrowheads="1" noChangeShapeType="1" noTextEdit="1"/>
          </p:cNvSpPr>
          <p:nvPr/>
        </p:nvSpPr>
        <p:spPr bwMode="auto">
          <a:xfrm>
            <a:off x="1219200" y="304800"/>
            <a:ext cx="6629400" cy="990600"/>
          </a:xfrm>
          <a:prstGeom prst="rect">
            <a:avLst/>
          </a:prstGeom>
        </p:spPr>
        <p:txBody>
          <a:bodyPr wrap="none" fromWordArt="1">
            <a:prstTxWarp prst="textPlain">
              <a:avLst>
                <a:gd name="adj" fmla="val 50000"/>
              </a:avLst>
            </a:prstTxWarp>
          </a:bodyPr>
          <a:lstStyle/>
          <a:p>
            <a:pPr algn="ctr"/>
            <a:r>
              <a:rPr lang="es-AR" dirty="0"/>
              <a:t>Complejo Universitario Olavarría</a:t>
            </a:r>
            <a:endParaRPr lang="es-AR" b="1" kern="10" dirty="0">
              <a:ln w="9525">
                <a:solidFill>
                  <a:srgbClr val="000000"/>
                </a:solidFill>
                <a:round/>
                <a:headEnd/>
                <a:tailEnd/>
              </a:ln>
              <a:latin typeface="Garamond"/>
            </a:endParaRPr>
          </a:p>
        </p:txBody>
      </p:sp>
      <p:pic>
        <p:nvPicPr>
          <p:cNvPr id="6" name="5 Imagen" descr="http://www.fio.unicen.edu.ar/images/stories/noticias/2014/destacadas/huella_w.jpg"/>
          <p:cNvPicPr/>
          <p:nvPr/>
        </p:nvPicPr>
        <p:blipFill>
          <a:blip r:embed="rId3" cstate="print"/>
          <a:srcRect/>
          <a:stretch>
            <a:fillRect/>
          </a:stretch>
        </p:blipFill>
        <p:spPr bwMode="auto">
          <a:xfrm>
            <a:off x="1765935" y="2073139"/>
            <a:ext cx="5612130" cy="27117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additive="base">
                                        <p:cTn id="12" dur="500" fill="hold"/>
                                        <p:tgtEl>
                                          <p:spTgt spid="4103"/>
                                        </p:tgtEl>
                                        <p:attrNameLst>
                                          <p:attrName>ppt_x</p:attrName>
                                        </p:attrNameLst>
                                      </p:cBhvr>
                                      <p:tavLst>
                                        <p:tav tm="0">
                                          <p:val>
                                            <p:strVal val="0-#ppt_w/2"/>
                                          </p:val>
                                        </p:tav>
                                        <p:tav tm="100000">
                                          <p:val>
                                            <p:strVal val="#ppt_x"/>
                                          </p:val>
                                        </p:tav>
                                      </p:tavLst>
                                    </p:anim>
                                    <p:anim calcmode="lin" valueType="num">
                                      <p:cBhvr additive="base">
                                        <p:cTn id="13"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9600" y="1295400"/>
            <a:ext cx="7924800" cy="4524315"/>
          </a:xfrm>
          <a:prstGeom prst="rect">
            <a:avLst/>
          </a:prstGeom>
        </p:spPr>
        <p:txBody>
          <a:bodyPr wrap="square">
            <a:spAutoFit/>
          </a:bodyPr>
          <a:lstStyle/>
          <a:p>
            <a:r>
              <a:rPr lang="es-AR" sz="3600" dirty="0" smtClean="0"/>
              <a:t>¿Cuál fue tu huella ambiental como estudiante?</a:t>
            </a:r>
          </a:p>
          <a:p>
            <a:endParaRPr lang="es-AR" sz="3600" dirty="0" smtClean="0"/>
          </a:p>
          <a:p>
            <a:endParaRPr lang="es-AR" sz="3600" dirty="0" smtClean="0"/>
          </a:p>
          <a:p>
            <a:r>
              <a:rPr lang="es-AR" sz="3600" dirty="0" smtClean="0"/>
              <a:t>En promedio, se estima que la deuda ambiental es de 3 </a:t>
            </a:r>
            <a:r>
              <a:rPr lang="es-AR" sz="3600" dirty="0" err="1" smtClean="0"/>
              <a:t>tn</a:t>
            </a:r>
            <a:r>
              <a:rPr lang="es-AR" sz="3600" dirty="0" smtClean="0"/>
              <a:t> de CO2, por la energía consumida en la etapa de estudio en la FIO.</a:t>
            </a:r>
            <a:endParaRPr lang="es-A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43000"/>
            <a:ext cx="8991600" cy="5262979"/>
          </a:xfrm>
          <a:prstGeom prst="rect">
            <a:avLst/>
          </a:prstGeom>
        </p:spPr>
        <p:txBody>
          <a:bodyPr wrap="square">
            <a:spAutoFit/>
          </a:bodyPr>
          <a:lstStyle/>
          <a:p>
            <a:r>
              <a:rPr lang="es-AR" sz="2800" dirty="0" smtClean="0"/>
              <a:t>¿Cómo limpiar tu huella?</a:t>
            </a:r>
          </a:p>
          <a:p>
            <a:endParaRPr lang="es-AR" sz="2800" dirty="0" smtClean="0"/>
          </a:p>
          <a:p>
            <a:r>
              <a:rPr lang="es-AR" sz="2800" dirty="0" smtClean="0"/>
              <a:t>Para mitigar las emisiones de CO2, es efectivo realizar plantaciones de árboles. Se calcula que cada especie plantada captura el carbono de 0.5 </a:t>
            </a:r>
            <a:r>
              <a:rPr lang="es-AR" sz="2800" dirty="0" err="1" smtClean="0"/>
              <a:t>tn</a:t>
            </a:r>
            <a:r>
              <a:rPr lang="es-AR" sz="2800" dirty="0" smtClean="0"/>
              <a:t> de CO2 emitidos.</a:t>
            </a:r>
          </a:p>
          <a:p>
            <a:endParaRPr lang="es-AR" sz="2800" dirty="0" smtClean="0"/>
          </a:p>
          <a:p>
            <a:endParaRPr lang="es-AR" sz="2800" dirty="0" smtClean="0"/>
          </a:p>
          <a:p>
            <a:r>
              <a:rPr lang="es-AR" sz="2800" dirty="0" smtClean="0"/>
              <a:t> </a:t>
            </a:r>
            <a:r>
              <a:rPr lang="es-AR" sz="2800" dirty="0" err="1" smtClean="0"/>
              <a:t>Sumate</a:t>
            </a:r>
            <a:r>
              <a:rPr lang="es-AR" sz="2800" dirty="0" smtClean="0"/>
              <a:t> a este proyecto donando fondos para la compra y plantación de especies. Las mismas serán distribuidas en el Complejo Universitario, llevarán tu nombre, y con ello estarás compensando la deuda ecológica.</a:t>
            </a:r>
            <a:endParaRPr lang="es-A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3400" y="838200"/>
            <a:ext cx="8305800" cy="2831544"/>
          </a:xfrm>
          <a:prstGeom prst="rect">
            <a:avLst/>
          </a:prstGeom>
        </p:spPr>
        <p:txBody>
          <a:bodyPr wrap="square">
            <a:spAutoFit/>
          </a:bodyPr>
          <a:lstStyle/>
          <a:p>
            <a:r>
              <a:rPr lang="es-AR" sz="3200" dirty="0" smtClean="0"/>
              <a:t>Este programa brinda la oportunidad </a:t>
            </a:r>
            <a:r>
              <a:rPr lang="es-AR" sz="3200" dirty="0"/>
              <a:t>de realizar un mínimo aporte, señal ética de una responsabilidad que se extiende desde lo ambiental hasta lo social, económico, y productivo.</a:t>
            </a:r>
            <a:r>
              <a:rPr lang="es-AR" dirty="0"/>
              <a:t/>
            </a:r>
            <a:br>
              <a:rPr lang="es-AR" dirty="0"/>
            </a:br>
            <a:endParaRPr lang="es-AR" dirty="0"/>
          </a:p>
        </p:txBody>
      </p:sp>
      <p:sp>
        <p:nvSpPr>
          <p:cNvPr id="3" name="2 Rectángulo"/>
          <p:cNvSpPr/>
          <p:nvPr/>
        </p:nvSpPr>
        <p:spPr>
          <a:xfrm>
            <a:off x="0" y="3581400"/>
            <a:ext cx="9144000" cy="2308324"/>
          </a:xfrm>
          <a:prstGeom prst="rect">
            <a:avLst/>
          </a:prstGeom>
        </p:spPr>
        <p:txBody>
          <a:bodyPr wrap="square">
            <a:spAutoFit/>
          </a:bodyPr>
          <a:lstStyle/>
          <a:p>
            <a:r>
              <a:rPr lang="es-AR" sz="2400" dirty="0"/>
              <a:t>El mecanismo para informarse y participar de este proyecto está concentrado en el sitio </a:t>
            </a:r>
            <a:r>
              <a:rPr lang="es-AR" sz="2400" u="sng" dirty="0">
                <a:hlinkClick r:id="rId2"/>
              </a:rPr>
              <a:t>www.fio.unicen.edu.ar/limpiatuhuella</a:t>
            </a:r>
            <a:r>
              <a:rPr lang="es-AR" sz="2400" dirty="0"/>
              <a:t>, donde está especificado el procedimiento para realizar las donaciones. Además, allí está publicado un mapa del Complejo con las 21 especies de árboles propuestas y su distribución en el terreno.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lcula tu huella"/>
          <p:cNvPicPr/>
          <p:nvPr/>
        </p:nvPicPr>
        <p:blipFill>
          <a:blip r:embed="rId2" cstate="print"/>
          <a:srcRect/>
          <a:stretch>
            <a:fillRect/>
          </a:stretch>
        </p:blipFill>
        <p:spPr bwMode="auto">
          <a:xfrm>
            <a:off x="228600" y="1340803"/>
            <a:ext cx="3429000" cy="3154997"/>
          </a:xfrm>
          <a:prstGeom prst="rect">
            <a:avLst/>
          </a:prstGeom>
          <a:noFill/>
          <a:ln w="9525">
            <a:noFill/>
            <a:miter lim="800000"/>
            <a:headEnd/>
            <a:tailEnd/>
          </a:ln>
        </p:spPr>
      </p:pic>
      <p:pic>
        <p:nvPicPr>
          <p:cNvPr id="3" name="2 Imagen" descr="Doná"/>
          <p:cNvPicPr/>
          <p:nvPr/>
        </p:nvPicPr>
        <p:blipFill>
          <a:blip r:embed="rId3" cstate="print"/>
          <a:srcRect/>
          <a:stretch>
            <a:fillRect/>
          </a:stretch>
        </p:blipFill>
        <p:spPr bwMode="auto">
          <a:xfrm>
            <a:off x="5410200" y="1447800"/>
            <a:ext cx="3429000" cy="3048000"/>
          </a:xfrm>
          <a:prstGeom prst="rect">
            <a:avLst/>
          </a:prstGeom>
          <a:noFill/>
          <a:ln w="9525">
            <a:noFill/>
            <a:miter lim="800000"/>
            <a:headEnd/>
            <a:tailEnd/>
          </a:ln>
        </p:spPr>
      </p:pic>
      <p:pic>
        <p:nvPicPr>
          <p:cNvPr id="39938" name="Picture 2" descr="https://encrypted-tbn3.gstatic.com/images?q=tbn:ANd9GcRggr_xrYICqcj8wzrPjWx2q6TZgdObHdS3uCWXtfiJiibqyPE2Zw"/>
          <p:cNvPicPr>
            <a:picLocks noChangeAspect="1" noChangeArrowheads="1"/>
          </p:cNvPicPr>
          <p:nvPr/>
        </p:nvPicPr>
        <p:blipFill>
          <a:blip r:embed="rId4" cstate="print"/>
          <a:srcRect/>
          <a:stretch>
            <a:fillRect/>
          </a:stretch>
        </p:blipFill>
        <p:spPr bwMode="auto">
          <a:xfrm>
            <a:off x="3657600" y="2438400"/>
            <a:ext cx="1778288" cy="9620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5054423"/>
          <a:ext cx="9144000" cy="1811768"/>
        </p:xfrm>
        <a:graphic>
          <a:graphicData uri="http://schemas.openxmlformats.org/drawingml/2006/table">
            <a:tbl>
              <a:tblPr/>
              <a:tblGrid>
                <a:gridCol w="1075764"/>
                <a:gridCol w="2924736"/>
                <a:gridCol w="1701052"/>
                <a:gridCol w="3442448"/>
              </a:tblGrid>
              <a:tr h="65903">
                <a:tc>
                  <a:txBody>
                    <a:bodyPr/>
                    <a:lstStyle/>
                    <a:p>
                      <a:pPr>
                        <a:lnSpc>
                          <a:spcPct val="115000"/>
                        </a:lnSpc>
                      </a:pPr>
                      <a:endParaRPr lang="es-AR" sz="800" dirty="0">
                        <a:latin typeface="Calibri"/>
                      </a:endParaRPr>
                    </a:p>
                  </a:txBody>
                  <a:tcPr marL="7172" marR="7172" marT="7172" marB="7172">
                    <a:lnL>
                      <a:noFill/>
                    </a:lnL>
                    <a:lnR>
                      <a:noFill/>
                    </a:lnR>
                    <a:lnT>
                      <a:noFill/>
                    </a:lnT>
                    <a:lnB>
                      <a:noFill/>
                    </a:lnB>
                  </a:tcPr>
                </a:tc>
                <a:tc>
                  <a:txBody>
                    <a:bodyPr/>
                    <a:lstStyle/>
                    <a:p>
                      <a:pPr>
                        <a:lnSpc>
                          <a:spcPct val="115000"/>
                        </a:lnSpc>
                        <a:spcAft>
                          <a:spcPts val="1000"/>
                        </a:spcAft>
                      </a:pPr>
                      <a:endParaRPr lang="es-AR" sz="800">
                        <a:latin typeface="Calibri"/>
                        <a:ea typeface="Calibri"/>
                        <a:cs typeface="Times New Roman"/>
                      </a:endParaRPr>
                    </a:p>
                  </a:txBody>
                  <a:tcPr marL="7172" marR="7172" marT="7172" marB="7172">
                    <a:lnL>
                      <a:noFill/>
                    </a:lnL>
                    <a:lnR>
                      <a:noFill/>
                    </a:lnR>
                    <a:lnT>
                      <a:noFill/>
                    </a:lnT>
                    <a:lnB>
                      <a:noFill/>
                    </a:lnB>
                  </a:tcPr>
                </a:tc>
                <a:tc>
                  <a:txBody>
                    <a:bodyPr/>
                    <a:lstStyle/>
                    <a:p>
                      <a:pPr>
                        <a:lnSpc>
                          <a:spcPct val="115000"/>
                        </a:lnSpc>
                        <a:spcAft>
                          <a:spcPts val="1000"/>
                        </a:spcAft>
                      </a:pPr>
                      <a:r>
                        <a:rPr lang="es-AR" sz="800">
                          <a:latin typeface="Calibri"/>
                          <a:ea typeface="Calibri"/>
                          <a:cs typeface="Times New Roman"/>
                        </a:rPr>
                        <a:t> </a:t>
                      </a:r>
                    </a:p>
                  </a:txBody>
                  <a:tcPr marL="7172" marR="7172" marT="7172" marB="7172" anchor="ctr">
                    <a:lnL>
                      <a:noFill/>
                    </a:lnL>
                    <a:lnR>
                      <a:noFill/>
                    </a:lnR>
                    <a:lnT>
                      <a:noFill/>
                    </a:lnT>
                    <a:lnB>
                      <a:noFill/>
                    </a:lnB>
                  </a:tcPr>
                </a:tc>
                <a:tc>
                  <a:txBody>
                    <a:bodyPr/>
                    <a:lstStyle/>
                    <a:p>
                      <a:pPr>
                        <a:lnSpc>
                          <a:spcPct val="115000"/>
                        </a:lnSpc>
                        <a:spcAft>
                          <a:spcPts val="1000"/>
                        </a:spcAft>
                      </a:pPr>
                      <a:endParaRPr lang="es-AR" sz="800" dirty="0">
                        <a:latin typeface="Calibri"/>
                        <a:ea typeface="Calibri"/>
                        <a:cs typeface="Times New Roman"/>
                      </a:endParaRPr>
                    </a:p>
                  </a:txBody>
                  <a:tcPr marL="7172" marR="7172" marT="7172" marB="7172" anchor="ctr">
                    <a:lnL>
                      <a:noFill/>
                    </a:lnL>
                    <a:lnR>
                      <a:noFill/>
                    </a:lnR>
                    <a:lnT>
                      <a:noFill/>
                    </a:lnT>
                    <a:lnB>
                      <a:noFill/>
                    </a:lnB>
                  </a:tcPr>
                </a:tc>
              </a:tr>
              <a:tr h="706654">
                <a:tc>
                  <a:txBody>
                    <a:bodyPr/>
                    <a:lstStyle/>
                    <a:p>
                      <a:pPr>
                        <a:lnSpc>
                          <a:spcPct val="115000"/>
                        </a:lnSpc>
                        <a:spcAft>
                          <a:spcPts val="1000"/>
                        </a:spcAft>
                      </a:pPr>
                      <a:r>
                        <a:rPr lang="es-AR" sz="800">
                          <a:latin typeface="Calibri"/>
                          <a:ea typeface="Calibri"/>
                          <a:cs typeface="Times New Roman"/>
                        </a:rPr>
                        <a:t> </a:t>
                      </a:r>
                    </a:p>
                  </a:txBody>
                  <a:tcPr marL="7172" marR="7172" marT="7172" marB="7172">
                    <a:lnL>
                      <a:noFill/>
                    </a:lnL>
                    <a:lnR>
                      <a:noFill/>
                    </a:lnR>
                    <a:lnT>
                      <a:noFill/>
                    </a:lnT>
                    <a:lnB>
                      <a:noFill/>
                    </a:lnB>
                  </a:tcPr>
                </a:tc>
                <a:tc>
                  <a:txBody>
                    <a:bodyPr/>
                    <a:lstStyle/>
                    <a:p>
                      <a:pPr>
                        <a:lnSpc>
                          <a:spcPct val="115000"/>
                        </a:lnSpc>
                        <a:spcAft>
                          <a:spcPts val="1000"/>
                        </a:spcAft>
                      </a:pPr>
                      <a:r>
                        <a:rPr lang="es-AR" sz="800" dirty="0">
                          <a:latin typeface="Calibri"/>
                          <a:ea typeface="Calibri"/>
                          <a:cs typeface="Times New Roman"/>
                        </a:rPr>
                        <a:t> </a:t>
                      </a:r>
                    </a:p>
                    <a:p>
                      <a:pPr>
                        <a:lnSpc>
                          <a:spcPct val="115000"/>
                        </a:lnSpc>
                        <a:spcAft>
                          <a:spcPts val="1000"/>
                        </a:spcAft>
                      </a:pPr>
                      <a:r>
                        <a:rPr lang="es-AR" sz="800" b="1" u="sng" dirty="0" err="1">
                          <a:solidFill>
                            <a:srgbClr val="0000FF"/>
                          </a:solidFill>
                          <a:latin typeface="Calibri"/>
                          <a:ea typeface="Calibri"/>
                          <a:cs typeface="Times New Roman"/>
                          <a:hlinkClick r:id="rId2"/>
                        </a:rPr>
                        <a:t>Login</a:t>
                      </a:r>
                      <a:r>
                        <a:rPr lang="es-AR" sz="800" b="1" u="sng" dirty="0">
                          <a:solidFill>
                            <a:srgbClr val="0000FF"/>
                          </a:solidFill>
                          <a:latin typeface="Calibri"/>
                          <a:ea typeface="Calibri"/>
                          <a:cs typeface="Times New Roman"/>
                          <a:hlinkClick r:id="rId2"/>
                        </a:rPr>
                        <a:t> / </a:t>
                      </a:r>
                      <a:r>
                        <a:rPr lang="es-AR" sz="800" b="1" u="sng" dirty="0" err="1">
                          <a:solidFill>
                            <a:srgbClr val="0000FF"/>
                          </a:solidFill>
                          <a:latin typeface="Calibri"/>
                          <a:ea typeface="Calibri"/>
                          <a:cs typeface="Times New Roman"/>
                          <a:hlinkClick r:id="rId2"/>
                        </a:rPr>
                        <a:t>Register</a:t>
                      </a:r>
                      <a:r>
                        <a:rPr lang="es-AR" sz="800" b="1" u="sng" dirty="0">
                          <a:solidFill>
                            <a:srgbClr val="0000FF"/>
                          </a:solidFill>
                          <a:latin typeface="Calibri"/>
                          <a:ea typeface="Calibri"/>
                          <a:cs typeface="Times New Roman"/>
                          <a:hlinkClick r:id="rId2"/>
                        </a:rPr>
                        <a:t/>
                      </a:r>
                      <a:br>
                        <a:rPr lang="es-AR" sz="800" b="1" u="sng" dirty="0">
                          <a:solidFill>
                            <a:srgbClr val="0000FF"/>
                          </a:solidFill>
                          <a:latin typeface="Calibri"/>
                          <a:ea typeface="Calibri"/>
                          <a:cs typeface="Times New Roman"/>
                          <a:hlinkClick r:id="rId2"/>
                        </a:rPr>
                      </a:br>
                      <a:endParaRPr lang="es-AR" sz="800" dirty="0">
                        <a:latin typeface="Calibri"/>
                        <a:ea typeface="Calibri"/>
                        <a:cs typeface="Times New Roman"/>
                      </a:endParaRPr>
                    </a:p>
                    <a:p>
                      <a:pPr>
                        <a:lnSpc>
                          <a:spcPct val="115000"/>
                        </a:lnSpc>
                        <a:spcAft>
                          <a:spcPts val="1000"/>
                        </a:spcAft>
                      </a:pPr>
                      <a:r>
                        <a:rPr lang="es-AR" sz="800" dirty="0" err="1">
                          <a:latin typeface="Calibri"/>
                          <a:ea typeface="Calibri"/>
                          <a:cs typeface="Times New Roman"/>
                        </a:rPr>
                        <a:t>To</a:t>
                      </a:r>
                      <a:r>
                        <a:rPr lang="es-AR" sz="800" dirty="0">
                          <a:latin typeface="Calibri"/>
                          <a:ea typeface="Calibri"/>
                          <a:cs typeface="Times New Roman"/>
                        </a:rPr>
                        <a:t> use </a:t>
                      </a:r>
                      <a:r>
                        <a:rPr lang="es-AR" sz="800" dirty="0" err="1">
                          <a:latin typeface="Calibri"/>
                          <a:ea typeface="Calibri"/>
                          <a:cs typeface="Times New Roman"/>
                        </a:rPr>
                        <a:t>the</a:t>
                      </a:r>
                      <a:r>
                        <a:rPr lang="es-AR" sz="800" dirty="0">
                          <a:latin typeface="Calibri"/>
                          <a:ea typeface="Calibri"/>
                          <a:cs typeface="Times New Roman"/>
                        </a:rPr>
                        <a:t> </a:t>
                      </a:r>
                      <a:r>
                        <a:rPr lang="es-AR" sz="800" dirty="0" err="1">
                          <a:latin typeface="Calibri"/>
                          <a:ea typeface="Calibri"/>
                          <a:cs typeface="Times New Roman"/>
                        </a:rPr>
                        <a:t>business</a:t>
                      </a:r>
                      <a:r>
                        <a:rPr lang="es-AR" sz="800" dirty="0">
                          <a:latin typeface="Calibri"/>
                          <a:ea typeface="Calibri"/>
                          <a:cs typeface="Times New Roman"/>
                        </a:rPr>
                        <a:t> </a:t>
                      </a:r>
                      <a:r>
                        <a:rPr lang="es-AR" sz="800" dirty="0" err="1">
                          <a:latin typeface="Calibri"/>
                          <a:ea typeface="Calibri"/>
                          <a:cs typeface="Times New Roman"/>
                        </a:rPr>
                        <a:t>calculate</a:t>
                      </a:r>
                      <a:r>
                        <a:rPr lang="es-AR" sz="800" dirty="0">
                          <a:latin typeface="Calibri"/>
                          <a:ea typeface="Calibri"/>
                          <a:cs typeface="Times New Roman"/>
                        </a:rPr>
                        <a:t> </a:t>
                      </a:r>
                      <a:r>
                        <a:rPr lang="es-AR" sz="800" dirty="0" err="1">
                          <a:latin typeface="Calibri"/>
                          <a:ea typeface="Calibri"/>
                          <a:cs typeface="Times New Roman"/>
                        </a:rPr>
                        <a:t>first</a:t>
                      </a:r>
                      <a:r>
                        <a:rPr lang="es-AR" sz="800" dirty="0">
                          <a:latin typeface="Calibri"/>
                          <a:ea typeface="Calibri"/>
                          <a:cs typeface="Times New Roman"/>
                        </a:rPr>
                        <a:t> </a:t>
                      </a:r>
                      <a:r>
                        <a:rPr lang="es-AR" sz="800" dirty="0" err="1">
                          <a:latin typeface="Calibri"/>
                          <a:ea typeface="Calibri"/>
                          <a:cs typeface="Times New Roman"/>
                        </a:rPr>
                        <a:t>login</a:t>
                      </a:r>
                      <a:r>
                        <a:rPr lang="es-AR" sz="800" dirty="0">
                          <a:latin typeface="Calibri"/>
                          <a:ea typeface="Calibri"/>
                          <a:cs typeface="Times New Roman"/>
                        </a:rPr>
                        <a:t> </a:t>
                      </a:r>
                      <a:r>
                        <a:rPr lang="es-AR" sz="800" dirty="0" err="1">
                          <a:latin typeface="Calibri"/>
                          <a:ea typeface="Calibri"/>
                          <a:cs typeface="Times New Roman"/>
                        </a:rPr>
                        <a:t>or</a:t>
                      </a:r>
                      <a:r>
                        <a:rPr lang="es-AR" sz="800" dirty="0">
                          <a:latin typeface="Calibri"/>
                          <a:ea typeface="Calibri"/>
                          <a:cs typeface="Times New Roman"/>
                        </a:rPr>
                        <a:t> </a:t>
                      </a:r>
                      <a:r>
                        <a:rPr lang="es-AR" sz="800" dirty="0" err="1">
                          <a:latin typeface="Calibri"/>
                          <a:ea typeface="Calibri"/>
                          <a:cs typeface="Times New Roman"/>
                        </a:rPr>
                        <a:t>create</a:t>
                      </a:r>
                      <a:r>
                        <a:rPr lang="es-AR" sz="800" dirty="0">
                          <a:latin typeface="Calibri"/>
                          <a:ea typeface="Calibri"/>
                          <a:cs typeface="Times New Roman"/>
                        </a:rPr>
                        <a:t> </a:t>
                      </a:r>
                      <a:r>
                        <a:rPr lang="es-AR" sz="800" dirty="0" err="1">
                          <a:latin typeface="Calibri"/>
                          <a:ea typeface="Calibri"/>
                          <a:cs typeface="Times New Roman"/>
                        </a:rPr>
                        <a:t>an</a:t>
                      </a:r>
                      <a:r>
                        <a:rPr lang="es-AR" sz="800" dirty="0">
                          <a:latin typeface="Calibri"/>
                          <a:ea typeface="Calibri"/>
                          <a:cs typeface="Times New Roman"/>
                        </a:rPr>
                        <a:t> </a:t>
                      </a:r>
                      <a:r>
                        <a:rPr lang="es-AR" sz="800" dirty="0" err="1">
                          <a:latin typeface="Calibri"/>
                          <a:ea typeface="Calibri"/>
                          <a:cs typeface="Times New Roman"/>
                        </a:rPr>
                        <a:t>account</a:t>
                      </a:r>
                      <a:r>
                        <a:rPr lang="es-AR" sz="800" dirty="0">
                          <a:latin typeface="Calibri"/>
                          <a:ea typeface="Calibri"/>
                          <a:cs typeface="Times New Roman"/>
                        </a:rPr>
                        <a:t>. </a:t>
                      </a:r>
                      <a:r>
                        <a:rPr lang="es-AR" sz="800" dirty="0" err="1">
                          <a:latin typeface="Calibri"/>
                          <a:ea typeface="Calibri"/>
                          <a:cs typeface="Times New Roman"/>
                        </a:rPr>
                        <a:t>An</a:t>
                      </a:r>
                      <a:r>
                        <a:rPr lang="es-AR" sz="800" dirty="0">
                          <a:latin typeface="Calibri"/>
                          <a:ea typeface="Calibri"/>
                          <a:cs typeface="Times New Roman"/>
                        </a:rPr>
                        <a:t> </a:t>
                      </a:r>
                      <a:r>
                        <a:rPr lang="es-AR" sz="800" dirty="0" err="1">
                          <a:latin typeface="Calibri"/>
                          <a:ea typeface="Calibri"/>
                          <a:cs typeface="Times New Roman"/>
                        </a:rPr>
                        <a:t>account</a:t>
                      </a:r>
                      <a:r>
                        <a:rPr lang="es-AR" sz="800" dirty="0">
                          <a:latin typeface="Calibri"/>
                          <a:ea typeface="Calibri"/>
                          <a:cs typeface="Times New Roman"/>
                        </a:rPr>
                        <a:t> </a:t>
                      </a:r>
                      <a:r>
                        <a:rPr lang="es-AR" sz="800" dirty="0" err="1">
                          <a:latin typeface="Calibri"/>
                          <a:ea typeface="Calibri"/>
                          <a:cs typeface="Times New Roman"/>
                        </a:rPr>
                        <a:t>is</a:t>
                      </a:r>
                      <a:r>
                        <a:rPr lang="es-AR" sz="800" dirty="0">
                          <a:latin typeface="Calibri"/>
                          <a:ea typeface="Calibri"/>
                          <a:cs typeface="Times New Roman"/>
                        </a:rPr>
                        <a:t> </a:t>
                      </a:r>
                      <a:r>
                        <a:rPr lang="es-AR" sz="800" dirty="0" err="1">
                          <a:latin typeface="Calibri"/>
                          <a:ea typeface="Calibri"/>
                          <a:cs typeface="Times New Roman"/>
                        </a:rPr>
                        <a:t>quick</a:t>
                      </a:r>
                      <a:r>
                        <a:rPr lang="es-AR" sz="800" dirty="0">
                          <a:latin typeface="Calibri"/>
                          <a:ea typeface="Calibri"/>
                          <a:cs typeface="Times New Roman"/>
                        </a:rPr>
                        <a:t>, FREE and </a:t>
                      </a:r>
                      <a:r>
                        <a:rPr lang="es-AR" sz="800" dirty="0" err="1">
                          <a:latin typeface="Calibri"/>
                          <a:ea typeface="Calibri"/>
                          <a:cs typeface="Times New Roman"/>
                        </a:rPr>
                        <a:t>easy</a:t>
                      </a:r>
                      <a:r>
                        <a:rPr lang="es-AR" sz="800" dirty="0">
                          <a:latin typeface="Calibri"/>
                          <a:ea typeface="Calibri"/>
                          <a:cs typeface="Times New Roman"/>
                        </a:rPr>
                        <a:t> </a:t>
                      </a:r>
                      <a:r>
                        <a:rPr lang="es-AR" sz="800" dirty="0" err="1">
                          <a:latin typeface="Calibri"/>
                          <a:ea typeface="Calibri"/>
                          <a:cs typeface="Times New Roman"/>
                        </a:rPr>
                        <a:t>to</a:t>
                      </a:r>
                      <a:r>
                        <a:rPr lang="es-AR" sz="800" dirty="0">
                          <a:latin typeface="Calibri"/>
                          <a:ea typeface="Calibri"/>
                          <a:cs typeface="Times New Roman"/>
                        </a:rPr>
                        <a:t> set up.</a:t>
                      </a:r>
                    </a:p>
                    <a:p>
                      <a:pPr>
                        <a:lnSpc>
                          <a:spcPct val="115000"/>
                        </a:lnSpc>
                        <a:spcAft>
                          <a:spcPts val="1000"/>
                        </a:spcAft>
                      </a:pPr>
                      <a:r>
                        <a:rPr lang="es-AR" sz="800" dirty="0">
                          <a:latin typeface="Calibri"/>
                          <a:ea typeface="Calibri"/>
                          <a:cs typeface="Times New Roman"/>
                        </a:rPr>
                        <a:t>Note: </a:t>
                      </a:r>
                      <a:r>
                        <a:rPr lang="es-AR" sz="800" dirty="0" err="1">
                          <a:latin typeface="Calibri"/>
                          <a:ea typeface="Calibri"/>
                          <a:cs typeface="Times New Roman"/>
                        </a:rPr>
                        <a:t>This</a:t>
                      </a:r>
                      <a:r>
                        <a:rPr lang="es-AR" sz="800" dirty="0">
                          <a:latin typeface="Calibri"/>
                          <a:ea typeface="Calibri"/>
                          <a:cs typeface="Times New Roman"/>
                        </a:rPr>
                        <a:t> free online Business </a:t>
                      </a:r>
                      <a:r>
                        <a:rPr lang="es-AR" sz="800" dirty="0" err="1">
                          <a:latin typeface="Calibri"/>
                          <a:ea typeface="Calibri"/>
                          <a:cs typeface="Times New Roman"/>
                        </a:rPr>
                        <a:t>Carbon</a:t>
                      </a:r>
                      <a:r>
                        <a:rPr lang="es-AR" sz="800" dirty="0">
                          <a:latin typeface="Calibri"/>
                          <a:ea typeface="Calibri"/>
                          <a:cs typeface="Times New Roman"/>
                        </a:rPr>
                        <a:t> </a:t>
                      </a:r>
                      <a:r>
                        <a:rPr lang="es-AR" sz="800" dirty="0" err="1">
                          <a:latin typeface="Calibri"/>
                          <a:ea typeface="Calibri"/>
                          <a:cs typeface="Times New Roman"/>
                        </a:rPr>
                        <a:t>Footprint</a:t>
                      </a:r>
                      <a:r>
                        <a:rPr lang="es-AR" sz="800" dirty="0">
                          <a:latin typeface="Calibri"/>
                          <a:ea typeface="Calibri"/>
                          <a:cs typeface="Times New Roman"/>
                        </a:rPr>
                        <a:t> </a:t>
                      </a:r>
                      <a:r>
                        <a:rPr lang="es-AR" sz="800" dirty="0" err="1">
                          <a:latin typeface="Calibri"/>
                          <a:ea typeface="Calibri"/>
                          <a:cs typeface="Times New Roman"/>
                        </a:rPr>
                        <a:t>Calculator</a:t>
                      </a:r>
                      <a:r>
                        <a:rPr lang="es-AR" sz="800" dirty="0">
                          <a:latin typeface="Calibri"/>
                          <a:ea typeface="Calibri"/>
                          <a:cs typeface="Times New Roman"/>
                        </a:rPr>
                        <a:t> has </a:t>
                      </a:r>
                      <a:r>
                        <a:rPr lang="es-AR" sz="800" dirty="0" err="1">
                          <a:latin typeface="Calibri"/>
                          <a:ea typeface="Calibri"/>
                          <a:cs typeface="Times New Roman"/>
                        </a:rPr>
                        <a:t>been</a:t>
                      </a:r>
                      <a:r>
                        <a:rPr lang="es-AR" sz="800" dirty="0">
                          <a:latin typeface="Calibri"/>
                          <a:ea typeface="Calibri"/>
                          <a:cs typeface="Times New Roman"/>
                        </a:rPr>
                        <a:t> </a:t>
                      </a:r>
                      <a:r>
                        <a:rPr lang="es-AR" sz="800" dirty="0" err="1">
                          <a:latin typeface="Calibri"/>
                          <a:ea typeface="Calibri"/>
                          <a:cs typeface="Times New Roman"/>
                        </a:rPr>
                        <a:t>designed</a:t>
                      </a:r>
                      <a:r>
                        <a:rPr lang="es-AR" sz="800" dirty="0">
                          <a:latin typeface="Calibri"/>
                          <a:ea typeface="Calibri"/>
                          <a:cs typeface="Times New Roman"/>
                        </a:rPr>
                        <a:t> </a:t>
                      </a:r>
                      <a:r>
                        <a:rPr lang="es-AR" sz="800" dirty="0" err="1">
                          <a:latin typeface="Calibri"/>
                          <a:ea typeface="Calibri"/>
                          <a:cs typeface="Times New Roman"/>
                        </a:rPr>
                        <a:t>for</a:t>
                      </a:r>
                      <a:r>
                        <a:rPr lang="es-AR" sz="800" dirty="0">
                          <a:latin typeface="Calibri"/>
                          <a:ea typeface="Calibri"/>
                          <a:cs typeface="Times New Roman"/>
                        </a:rPr>
                        <a:t> micro and </a:t>
                      </a:r>
                      <a:r>
                        <a:rPr lang="es-AR" sz="800" dirty="0" err="1">
                          <a:latin typeface="Calibri"/>
                          <a:ea typeface="Calibri"/>
                          <a:cs typeface="Times New Roman"/>
                        </a:rPr>
                        <a:t>small</a:t>
                      </a:r>
                      <a:r>
                        <a:rPr lang="es-AR" sz="800" dirty="0">
                          <a:latin typeface="Calibri"/>
                          <a:ea typeface="Calibri"/>
                          <a:cs typeface="Times New Roman"/>
                        </a:rPr>
                        <a:t> </a:t>
                      </a:r>
                      <a:r>
                        <a:rPr lang="es-AR" sz="800" dirty="0" err="1">
                          <a:latin typeface="Calibri"/>
                          <a:ea typeface="Calibri"/>
                          <a:cs typeface="Times New Roman"/>
                        </a:rPr>
                        <a:t>sized</a:t>
                      </a:r>
                      <a:r>
                        <a:rPr lang="es-AR" sz="800" dirty="0">
                          <a:latin typeface="Calibri"/>
                          <a:ea typeface="Calibri"/>
                          <a:cs typeface="Times New Roman"/>
                        </a:rPr>
                        <a:t> </a:t>
                      </a:r>
                      <a:r>
                        <a:rPr lang="es-AR" sz="800" dirty="0" err="1">
                          <a:latin typeface="Calibri"/>
                          <a:ea typeface="Calibri"/>
                          <a:cs typeface="Times New Roman"/>
                        </a:rPr>
                        <a:t>businesses</a:t>
                      </a:r>
                      <a:r>
                        <a:rPr lang="es-AR" sz="800" dirty="0">
                          <a:latin typeface="Calibri"/>
                          <a:ea typeface="Calibri"/>
                          <a:cs typeface="Times New Roman"/>
                        </a:rPr>
                        <a:t>. </a:t>
                      </a:r>
                      <a:r>
                        <a:rPr lang="es-AR" sz="800" dirty="0" err="1">
                          <a:latin typeface="Calibri"/>
                          <a:ea typeface="Calibri"/>
                          <a:cs typeface="Times New Roman"/>
                        </a:rPr>
                        <a:t>Please</a:t>
                      </a:r>
                      <a:r>
                        <a:rPr lang="es-AR" sz="800" dirty="0">
                          <a:latin typeface="Calibri"/>
                          <a:ea typeface="Calibri"/>
                          <a:cs typeface="Times New Roman"/>
                        </a:rPr>
                        <a:t> </a:t>
                      </a:r>
                      <a:r>
                        <a:rPr lang="es-AR" sz="800" u="sng" dirty="0" err="1">
                          <a:solidFill>
                            <a:srgbClr val="0000FF"/>
                          </a:solidFill>
                          <a:latin typeface="Calibri"/>
                          <a:ea typeface="Calibri"/>
                          <a:cs typeface="Times New Roman"/>
                          <a:hlinkClick r:id="rId3"/>
                        </a:rPr>
                        <a:t>contact</a:t>
                      </a:r>
                      <a:r>
                        <a:rPr lang="es-AR" sz="800" u="sng" dirty="0">
                          <a:solidFill>
                            <a:srgbClr val="0000FF"/>
                          </a:solidFill>
                          <a:latin typeface="Calibri"/>
                          <a:ea typeface="Calibri"/>
                          <a:cs typeface="Times New Roman"/>
                          <a:hlinkClick r:id="rId3"/>
                        </a:rPr>
                        <a:t> </a:t>
                      </a:r>
                      <a:r>
                        <a:rPr lang="es-AR" sz="800" u="sng" dirty="0" err="1">
                          <a:solidFill>
                            <a:srgbClr val="0000FF"/>
                          </a:solidFill>
                          <a:latin typeface="Calibri"/>
                          <a:ea typeface="Calibri"/>
                          <a:cs typeface="Times New Roman"/>
                          <a:hlinkClick r:id="rId3"/>
                        </a:rPr>
                        <a:t>us</a:t>
                      </a:r>
                      <a:r>
                        <a:rPr lang="es-AR" sz="800" dirty="0">
                          <a:latin typeface="Calibri"/>
                          <a:ea typeface="Calibri"/>
                          <a:cs typeface="Times New Roman"/>
                        </a:rPr>
                        <a:t> </a:t>
                      </a:r>
                      <a:r>
                        <a:rPr lang="es-AR" sz="800" dirty="0" err="1">
                          <a:latin typeface="Calibri"/>
                          <a:ea typeface="Calibri"/>
                          <a:cs typeface="Times New Roman"/>
                        </a:rPr>
                        <a:t>if</a:t>
                      </a:r>
                      <a:r>
                        <a:rPr lang="es-AR" sz="800" dirty="0">
                          <a:latin typeface="Calibri"/>
                          <a:ea typeface="Calibri"/>
                          <a:cs typeface="Times New Roman"/>
                        </a:rPr>
                        <a:t> </a:t>
                      </a:r>
                      <a:r>
                        <a:rPr lang="es-AR" sz="800" dirty="0" err="1">
                          <a:latin typeface="Calibri"/>
                          <a:ea typeface="Calibri"/>
                          <a:cs typeface="Times New Roman"/>
                        </a:rPr>
                        <a:t>you</a:t>
                      </a:r>
                      <a:r>
                        <a:rPr lang="es-AR" sz="800" dirty="0">
                          <a:latin typeface="Calibri"/>
                          <a:ea typeface="Calibri"/>
                          <a:cs typeface="Times New Roman"/>
                        </a:rPr>
                        <a:t> </a:t>
                      </a:r>
                      <a:r>
                        <a:rPr lang="es-AR" sz="800" dirty="0" err="1">
                          <a:latin typeface="Calibri"/>
                          <a:ea typeface="Calibri"/>
                          <a:cs typeface="Times New Roman"/>
                        </a:rPr>
                        <a:t>need</a:t>
                      </a:r>
                      <a:r>
                        <a:rPr lang="es-AR" sz="800" dirty="0">
                          <a:latin typeface="Calibri"/>
                          <a:ea typeface="Calibri"/>
                          <a:cs typeface="Times New Roman"/>
                        </a:rPr>
                        <a:t> </a:t>
                      </a:r>
                      <a:r>
                        <a:rPr lang="es-AR" sz="800" dirty="0" err="1">
                          <a:latin typeface="Calibri"/>
                          <a:ea typeface="Calibri"/>
                          <a:cs typeface="Times New Roman"/>
                        </a:rPr>
                        <a:t>to</a:t>
                      </a:r>
                      <a:r>
                        <a:rPr lang="es-AR" sz="800" dirty="0">
                          <a:latin typeface="Calibri"/>
                          <a:ea typeface="Calibri"/>
                          <a:cs typeface="Times New Roman"/>
                        </a:rPr>
                        <a:t> </a:t>
                      </a:r>
                      <a:r>
                        <a:rPr lang="es-AR" sz="800" dirty="0" err="1">
                          <a:latin typeface="Calibri"/>
                          <a:ea typeface="Calibri"/>
                          <a:cs typeface="Times New Roman"/>
                        </a:rPr>
                        <a:t>calculate</a:t>
                      </a:r>
                      <a:r>
                        <a:rPr lang="es-AR" sz="800" dirty="0">
                          <a:latin typeface="Calibri"/>
                          <a:ea typeface="Calibri"/>
                          <a:cs typeface="Times New Roman"/>
                        </a:rPr>
                        <a:t> </a:t>
                      </a:r>
                      <a:r>
                        <a:rPr lang="es-AR" sz="800" dirty="0" err="1">
                          <a:latin typeface="Calibri"/>
                          <a:ea typeface="Calibri"/>
                          <a:cs typeface="Times New Roman"/>
                        </a:rPr>
                        <a:t>emissions</a:t>
                      </a:r>
                      <a:r>
                        <a:rPr lang="es-AR" sz="800" dirty="0">
                          <a:latin typeface="Calibri"/>
                          <a:ea typeface="Calibri"/>
                          <a:cs typeface="Times New Roman"/>
                        </a:rPr>
                        <a:t> </a:t>
                      </a:r>
                      <a:r>
                        <a:rPr lang="es-AR" sz="800" dirty="0" err="1">
                          <a:latin typeface="Calibri"/>
                          <a:ea typeface="Calibri"/>
                          <a:cs typeface="Times New Roman"/>
                        </a:rPr>
                        <a:t>for</a:t>
                      </a:r>
                      <a:r>
                        <a:rPr lang="es-AR" sz="800" dirty="0">
                          <a:latin typeface="Calibri"/>
                          <a:ea typeface="Calibri"/>
                          <a:cs typeface="Times New Roman"/>
                        </a:rPr>
                        <a:t> </a:t>
                      </a:r>
                      <a:r>
                        <a:rPr lang="es-AR" sz="800" dirty="0" err="1">
                          <a:latin typeface="Calibri"/>
                          <a:ea typeface="Calibri"/>
                          <a:cs typeface="Times New Roman"/>
                        </a:rPr>
                        <a:t>larger</a:t>
                      </a:r>
                      <a:r>
                        <a:rPr lang="es-AR" sz="800" dirty="0">
                          <a:latin typeface="Calibri"/>
                          <a:ea typeface="Calibri"/>
                          <a:cs typeface="Times New Roman"/>
                        </a:rPr>
                        <a:t> </a:t>
                      </a:r>
                      <a:r>
                        <a:rPr lang="es-AR" sz="800" dirty="0" err="1">
                          <a:latin typeface="Calibri"/>
                          <a:ea typeface="Calibri"/>
                          <a:cs typeface="Times New Roman"/>
                        </a:rPr>
                        <a:t>corporates</a:t>
                      </a:r>
                      <a:r>
                        <a:rPr lang="es-AR" sz="800" dirty="0">
                          <a:latin typeface="Calibri"/>
                          <a:ea typeface="Calibri"/>
                          <a:cs typeface="Times New Roman"/>
                        </a:rPr>
                        <a:t>, so </a:t>
                      </a:r>
                      <a:r>
                        <a:rPr lang="es-AR" sz="800" dirty="0" err="1">
                          <a:latin typeface="Calibri"/>
                          <a:ea typeface="Calibri"/>
                          <a:cs typeface="Times New Roman"/>
                        </a:rPr>
                        <a:t>we</a:t>
                      </a:r>
                      <a:r>
                        <a:rPr lang="es-AR" sz="800" dirty="0">
                          <a:latin typeface="Calibri"/>
                          <a:ea typeface="Calibri"/>
                          <a:cs typeface="Times New Roman"/>
                        </a:rPr>
                        <a:t> can </a:t>
                      </a:r>
                      <a:r>
                        <a:rPr lang="es-AR" sz="800" dirty="0" err="1">
                          <a:latin typeface="Calibri"/>
                          <a:ea typeface="Calibri"/>
                          <a:cs typeface="Times New Roman"/>
                        </a:rPr>
                        <a:t>ensure</a:t>
                      </a:r>
                      <a:r>
                        <a:rPr lang="es-AR" sz="800" dirty="0">
                          <a:latin typeface="Calibri"/>
                          <a:ea typeface="Calibri"/>
                          <a:cs typeface="Times New Roman"/>
                        </a:rPr>
                        <a:t> </a:t>
                      </a:r>
                      <a:r>
                        <a:rPr lang="es-AR" sz="800" dirty="0" err="1">
                          <a:latin typeface="Calibri"/>
                          <a:ea typeface="Calibri"/>
                          <a:cs typeface="Times New Roman"/>
                        </a:rPr>
                        <a:t>you</a:t>
                      </a:r>
                      <a:r>
                        <a:rPr lang="es-AR" sz="800" dirty="0">
                          <a:latin typeface="Calibri"/>
                          <a:ea typeface="Calibri"/>
                          <a:cs typeface="Times New Roman"/>
                        </a:rPr>
                        <a:t> are </a:t>
                      </a:r>
                      <a:r>
                        <a:rPr lang="es-AR" sz="800" dirty="0" err="1">
                          <a:latin typeface="Calibri"/>
                          <a:ea typeface="Calibri"/>
                          <a:cs typeface="Times New Roman"/>
                        </a:rPr>
                        <a:t>using</a:t>
                      </a:r>
                      <a:r>
                        <a:rPr lang="es-AR" sz="800" dirty="0">
                          <a:latin typeface="Calibri"/>
                          <a:ea typeface="Calibri"/>
                          <a:cs typeface="Times New Roman"/>
                        </a:rPr>
                        <a:t> </a:t>
                      </a:r>
                      <a:r>
                        <a:rPr lang="es-AR" sz="800" dirty="0" err="1">
                          <a:latin typeface="Calibri"/>
                          <a:ea typeface="Calibri"/>
                          <a:cs typeface="Times New Roman"/>
                        </a:rPr>
                        <a:t>the</a:t>
                      </a:r>
                      <a:r>
                        <a:rPr lang="es-AR" sz="800" dirty="0">
                          <a:latin typeface="Calibri"/>
                          <a:ea typeface="Calibri"/>
                          <a:cs typeface="Times New Roman"/>
                        </a:rPr>
                        <a:t> </a:t>
                      </a:r>
                      <a:r>
                        <a:rPr lang="es-AR" sz="800" dirty="0" err="1">
                          <a:latin typeface="Calibri"/>
                          <a:ea typeface="Calibri"/>
                          <a:cs typeface="Times New Roman"/>
                        </a:rPr>
                        <a:t>most</a:t>
                      </a:r>
                      <a:r>
                        <a:rPr lang="es-AR" sz="800" dirty="0">
                          <a:latin typeface="Calibri"/>
                          <a:ea typeface="Calibri"/>
                          <a:cs typeface="Times New Roman"/>
                        </a:rPr>
                        <a:t> </a:t>
                      </a:r>
                      <a:r>
                        <a:rPr lang="es-AR" sz="800" dirty="0" err="1">
                          <a:latin typeface="Calibri"/>
                          <a:ea typeface="Calibri"/>
                          <a:cs typeface="Times New Roman"/>
                        </a:rPr>
                        <a:t>suitable</a:t>
                      </a:r>
                      <a:r>
                        <a:rPr lang="es-AR" sz="800" dirty="0">
                          <a:latin typeface="Calibri"/>
                          <a:ea typeface="Calibri"/>
                          <a:cs typeface="Times New Roman"/>
                        </a:rPr>
                        <a:t> </a:t>
                      </a:r>
                      <a:r>
                        <a:rPr lang="es-AR" sz="800" dirty="0" err="1">
                          <a:latin typeface="Calibri"/>
                          <a:ea typeface="Calibri"/>
                          <a:cs typeface="Times New Roman"/>
                        </a:rPr>
                        <a:t>tools</a:t>
                      </a:r>
                      <a:r>
                        <a:rPr lang="es-AR" sz="800" dirty="0">
                          <a:latin typeface="Calibri"/>
                          <a:ea typeface="Calibri"/>
                          <a:cs typeface="Times New Roman"/>
                        </a:rPr>
                        <a:t> </a:t>
                      </a:r>
                      <a:r>
                        <a:rPr lang="es-AR" sz="800" dirty="0" err="1">
                          <a:latin typeface="Calibri"/>
                          <a:ea typeface="Calibri"/>
                          <a:cs typeface="Times New Roman"/>
                        </a:rPr>
                        <a:t>to</a:t>
                      </a:r>
                      <a:r>
                        <a:rPr lang="es-AR" sz="800" dirty="0">
                          <a:latin typeface="Calibri"/>
                          <a:ea typeface="Calibri"/>
                          <a:cs typeface="Times New Roman"/>
                        </a:rPr>
                        <a:t> </a:t>
                      </a:r>
                      <a:r>
                        <a:rPr lang="es-AR" sz="800" dirty="0" err="1">
                          <a:latin typeface="Calibri"/>
                          <a:ea typeface="Calibri"/>
                          <a:cs typeface="Times New Roman"/>
                        </a:rPr>
                        <a:t>meet</a:t>
                      </a:r>
                      <a:r>
                        <a:rPr lang="es-AR" sz="800" dirty="0">
                          <a:latin typeface="Calibri"/>
                          <a:ea typeface="Calibri"/>
                          <a:cs typeface="Times New Roman"/>
                        </a:rPr>
                        <a:t> </a:t>
                      </a:r>
                      <a:r>
                        <a:rPr lang="es-AR" sz="800" dirty="0" err="1">
                          <a:latin typeface="Calibri"/>
                          <a:ea typeface="Calibri"/>
                          <a:cs typeface="Times New Roman"/>
                        </a:rPr>
                        <a:t>your</a:t>
                      </a:r>
                      <a:r>
                        <a:rPr lang="es-AR" sz="800" dirty="0">
                          <a:latin typeface="Calibri"/>
                          <a:ea typeface="Calibri"/>
                          <a:cs typeface="Times New Roman"/>
                        </a:rPr>
                        <a:t> </a:t>
                      </a:r>
                      <a:r>
                        <a:rPr lang="es-AR" sz="800" dirty="0" err="1">
                          <a:latin typeface="Calibri"/>
                          <a:ea typeface="Calibri"/>
                          <a:cs typeface="Times New Roman"/>
                        </a:rPr>
                        <a:t>needs</a:t>
                      </a:r>
                      <a:r>
                        <a:rPr lang="es-AR" sz="800" dirty="0">
                          <a:latin typeface="Calibri"/>
                          <a:ea typeface="Calibri"/>
                          <a:cs typeface="Times New Roman"/>
                        </a:rPr>
                        <a:t>.</a:t>
                      </a:r>
                    </a:p>
                  </a:txBody>
                  <a:tcPr marL="7172" marR="7172" marT="7172" marB="7172">
                    <a:lnL>
                      <a:noFill/>
                    </a:lnL>
                    <a:lnR>
                      <a:noFill/>
                    </a:lnR>
                    <a:lnT>
                      <a:noFill/>
                    </a:lnT>
                    <a:lnB>
                      <a:noFill/>
                    </a:lnB>
                  </a:tcPr>
                </a:tc>
                <a:tc>
                  <a:txBody>
                    <a:bodyPr/>
                    <a:lstStyle/>
                    <a:p>
                      <a:pPr>
                        <a:lnSpc>
                          <a:spcPct val="115000"/>
                        </a:lnSpc>
                        <a:spcAft>
                          <a:spcPts val="1000"/>
                        </a:spcAft>
                      </a:pPr>
                      <a:r>
                        <a:rPr lang="es-AR" sz="800">
                          <a:latin typeface="Calibri"/>
                          <a:ea typeface="Calibri"/>
                          <a:cs typeface="Times New Roman"/>
                        </a:rPr>
                        <a:t> </a:t>
                      </a:r>
                    </a:p>
                  </a:txBody>
                  <a:tcPr marL="7172" marR="7172" marT="7172" marB="7172" anchor="ctr">
                    <a:lnL>
                      <a:noFill/>
                    </a:lnL>
                    <a:lnR>
                      <a:noFill/>
                    </a:lnR>
                    <a:lnT>
                      <a:noFill/>
                    </a:lnT>
                    <a:lnB>
                      <a:noFill/>
                    </a:lnB>
                  </a:tcPr>
                </a:tc>
                <a:tc>
                  <a:txBody>
                    <a:bodyPr/>
                    <a:lstStyle/>
                    <a:p>
                      <a:pPr>
                        <a:lnSpc>
                          <a:spcPct val="115000"/>
                        </a:lnSpc>
                        <a:spcAft>
                          <a:spcPts val="1000"/>
                        </a:spcAft>
                      </a:pPr>
                      <a:endParaRPr lang="es-AR" sz="800" dirty="0">
                        <a:latin typeface="Calibri"/>
                        <a:ea typeface="Calibri"/>
                        <a:cs typeface="Times New Roman"/>
                      </a:endParaRPr>
                    </a:p>
                    <a:p>
                      <a:pPr>
                        <a:lnSpc>
                          <a:spcPct val="115000"/>
                        </a:lnSpc>
                        <a:spcAft>
                          <a:spcPts val="1000"/>
                        </a:spcAft>
                      </a:pPr>
                      <a:r>
                        <a:rPr lang="es-AR" sz="800" b="1" u="sng" dirty="0">
                          <a:solidFill>
                            <a:srgbClr val="0000FF"/>
                          </a:solidFill>
                          <a:latin typeface="Calibri"/>
                          <a:ea typeface="Calibri"/>
                          <a:cs typeface="Times New Roman"/>
                          <a:hlinkClick r:id="rId4"/>
                        </a:rPr>
                        <a:t>Quick </a:t>
                      </a:r>
                      <a:r>
                        <a:rPr lang="es-AR" sz="800" b="1" u="sng" dirty="0" err="1">
                          <a:solidFill>
                            <a:srgbClr val="0000FF"/>
                          </a:solidFill>
                          <a:latin typeface="Calibri"/>
                          <a:ea typeface="Calibri"/>
                          <a:cs typeface="Times New Roman"/>
                          <a:hlinkClick r:id="rId4"/>
                        </a:rPr>
                        <a:t>Start</a:t>
                      </a:r>
                      <a:r>
                        <a:rPr lang="es-AR" sz="800" dirty="0" err="1">
                          <a:latin typeface="Calibri"/>
                          <a:ea typeface="Calibri"/>
                          <a:cs typeface="Times New Roman"/>
                        </a:rPr>
                        <a:t>Start</a:t>
                      </a:r>
                      <a:r>
                        <a:rPr lang="es-AR" sz="800" dirty="0">
                          <a:latin typeface="Calibri"/>
                          <a:ea typeface="Calibri"/>
                          <a:cs typeface="Times New Roman"/>
                        </a:rPr>
                        <a:t> </a:t>
                      </a:r>
                      <a:r>
                        <a:rPr lang="es-AR" sz="800" dirty="0" err="1">
                          <a:latin typeface="Calibri"/>
                          <a:ea typeface="Calibri"/>
                          <a:cs typeface="Times New Roman"/>
                        </a:rPr>
                        <a:t>calculating</a:t>
                      </a:r>
                      <a:r>
                        <a:rPr lang="es-AR" sz="800" dirty="0">
                          <a:latin typeface="Calibri"/>
                          <a:ea typeface="Calibri"/>
                          <a:cs typeface="Times New Roman"/>
                        </a:rPr>
                        <a:t> </a:t>
                      </a:r>
                      <a:r>
                        <a:rPr lang="es-AR" sz="800" dirty="0" err="1">
                          <a:latin typeface="Calibri"/>
                          <a:ea typeface="Calibri"/>
                          <a:cs typeface="Times New Roman"/>
                        </a:rPr>
                        <a:t>your</a:t>
                      </a:r>
                      <a:r>
                        <a:rPr lang="es-AR" sz="800" dirty="0">
                          <a:latin typeface="Calibri"/>
                          <a:ea typeface="Calibri"/>
                          <a:cs typeface="Times New Roman"/>
                        </a:rPr>
                        <a:t> personal </a:t>
                      </a:r>
                      <a:r>
                        <a:rPr lang="es-AR" sz="800" dirty="0" err="1">
                          <a:latin typeface="Calibri"/>
                          <a:ea typeface="Calibri"/>
                          <a:cs typeface="Times New Roman"/>
                        </a:rPr>
                        <a:t>carbon</a:t>
                      </a:r>
                      <a:r>
                        <a:rPr lang="es-AR" sz="800" dirty="0">
                          <a:latin typeface="Calibri"/>
                          <a:ea typeface="Calibri"/>
                          <a:cs typeface="Times New Roman"/>
                        </a:rPr>
                        <a:t> </a:t>
                      </a:r>
                      <a:r>
                        <a:rPr lang="es-AR" sz="800" dirty="0" err="1">
                          <a:latin typeface="Calibri"/>
                          <a:ea typeface="Calibri"/>
                          <a:cs typeface="Times New Roman"/>
                        </a:rPr>
                        <a:t>footprint</a:t>
                      </a:r>
                      <a:r>
                        <a:rPr lang="es-AR" sz="800" dirty="0">
                          <a:latin typeface="Calibri"/>
                          <a:ea typeface="Calibri"/>
                          <a:cs typeface="Times New Roman"/>
                        </a:rPr>
                        <a:t> </a:t>
                      </a:r>
                      <a:r>
                        <a:rPr lang="es-AR" sz="800" dirty="0" err="1">
                          <a:latin typeface="Calibri"/>
                          <a:ea typeface="Calibri"/>
                          <a:cs typeface="Times New Roman"/>
                        </a:rPr>
                        <a:t>now</a:t>
                      </a:r>
                      <a:r>
                        <a:rPr lang="es-AR" sz="800" dirty="0">
                          <a:latin typeface="Calibri"/>
                          <a:ea typeface="Calibri"/>
                          <a:cs typeface="Times New Roman"/>
                        </a:rPr>
                        <a:t/>
                      </a:r>
                      <a:br>
                        <a:rPr lang="es-AR" sz="800" dirty="0">
                          <a:latin typeface="Calibri"/>
                          <a:ea typeface="Calibri"/>
                          <a:cs typeface="Times New Roman"/>
                        </a:rPr>
                      </a:br>
                      <a:r>
                        <a:rPr lang="es-AR" sz="800" dirty="0">
                          <a:latin typeface="Calibri"/>
                          <a:ea typeface="Calibri"/>
                          <a:cs typeface="Times New Roman"/>
                        </a:rPr>
                        <a:t/>
                      </a:r>
                      <a:br>
                        <a:rPr lang="es-AR" sz="800" dirty="0">
                          <a:latin typeface="Calibri"/>
                          <a:ea typeface="Calibri"/>
                          <a:cs typeface="Times New Roman"/>
                        </a:rPr>
                      </a:br>
                      <a:r>
                        <a:rPr lang="es-AR" sz="800" b="1" u="sng" dirty="0" err="1">
                          <a:solidFill>
                            <a:srgbClr val="0000FF"/>
                          </a:solidFill>
                          <a:latin typeface="Calibri"/>
                          <a:ea typeface="Calibri"/>
                          <a:cs typeface="Times New Roman"/>
                          <a:hlinkClick r:id="rId5"/>
                        </a:rPr>
                        <a:t>Login</a:t>
                      </a:r>
                      <a:r>
                        <a:rPr lang="es-AR" sz="800" b="1" u="sng" dirty="0">
                          <a:solidFill>
                            <a:srgbClr val="0000FF"/>
                          </a:solidFill>
                          <a:latin typeface="Calibri"/>
                          <a:ea typeface="Calibri"/>
                          <a:cs typeface="Times New Roman"/>
                          <a:hlinkClick r:id="rId5"/>
                        </a:rPr>
                        <a:t> / </a:t>
                      </a:r>
                      <a:r>
                        <a:rPr lang="es-AR" sz="800" b="1" u="sng" dirty="0" err="1">
                          <a:solidFill>
                            <a:srgbClr val="0000FF"/>
                          </a:solidFill>
                          <a:latin typeface="Calibri"/>
                          <a:ea typeface="Calibri"/>
                          <a:cs typeface="Times New Roman"/>
                          <a:hlinkClick r:id="rId5"/>
                        </a:rPr>
                        <a:t>Register</a:t>
                      </a:r>
                      <a:r>
                        <a:rPr lang="es-AR" sz="800" dirty="0" err="1">
                          <a:latin typeface="Calibri"/>
                          <a:ea typeface="Calibri"/>
                          <a:cs typeface="Times New Roman"/>
                        </a:rPr>
                        <a:t>Create</a:t>
                      </a:r>
                      <a:r>
                        <a:rPr lang="es-AR" sz="800" dirty="0">
                          <a:latin typeface="Calibri"/>
                          <a:ea typeface="Calibri"/>
                          <a:cs typeface="Times New Roman"/>
                        </a:rPr>
                        <a:t> </a:t>
                      </a:r>
                      <a:r>
                        <a:rPr lang="es-AR" sz="800" dirty="0" err="1">
                          <a:latin typeface="Calibri"/>
                          <a:ea typeface="Calibri"/>
                          <a:cs typeface="Times New Roman"/>
                        </a:rPr>
                        <a:t>an</a:t>
                      </a:r>
                      <a:r>
                        <a:rPr lang="es-AR" sz="800" dirty="0">
                          <a:latin typeface="Calibri"/>
                          <a:ea typeface="Calibri"/>
                          <a:cs typeface="Times New Roman"/>
                        </a:rPr>
                        <a:t> </a:t>
                      </a:r>
                      <a:r>
                        <a:rPr lang="es-AR" sz="800" dirty="0" err="1">
                          <a:latin typeface="Calibri"/>
                          <a:ea typeface="Calibri"/>
                          <a:cs typeface="Times New Roman"/>
                        </a:rPr>
                        <a:t>account</a:t>
                      </a:r>
                      <a:r>
                        <a:rPr lang="es-AR" sz="800" dirty="0">
                          <a:latin typeface="Calibri"/>
                          <a:ea typeface="Calibri"/>
                          <a:cs typeface="Times New Roman"/>
                        </a:rPr>
                        <a:t>, </a:t>
                      </a:r>
                      <a:r>
                        <a:rPr lang="es-AR" sz="800" dirty="0" err="1">
                          <a:latin typeface="Calibri"/>
                          <a:ea typeface="Calibri"/>
                          <a:cs typeface="Times New Roman"/>
                        </a:rPr>
                        <a:t>to</a:t>
                      </a:r>
                      <a:r>
                        <a:rPr lang="es-AR" sz="800" dirty="0">
                          <a:latin typeface="Calibri"/>
                          <a:ea typeface="Calibri"/>
                          <a:cs typeface="Times New Roman"/>
                        </a:rPr>
                        <a:t> </a:t>
                      </a:r>
                      <a:r>
                        <a:rPr lang="es-AR" sz="800" dirty="0" err="1">
                          <a:latin typeface="Calibri"/>
                          <a:ea typeface="Calibri"/>
                          <a:cs typeface="Times New Roman"/>
                        </a:rPr>
                        <a:t>save</a:t>
                      </a:r>
                      <a:r>
                        <a:rPr lang="es-AR" sz="800" dirty="0">
                          <a:latin typeface="Calibri"/>
                          <a:ea typeface="Calibri"/>
                          <a:cs typeface="Times New Roman"/>
                        </a:rPr>
                        <a:t> </a:t>
                      </a:r>
                      <a:r>
                        <a:rPr lang="es-AR" sz="800" dirty="0" err="1">
                          <a:latin typeface="Calibri"/>
                          <a:ea typeface="Calibri"/>
                          <a:cs typeface="Times New Roman"/>
                        </a:rPr>
                        <a:t>your</a:t>
                      </a:r>
                      <a:r>
                        <a:rPr lang="es-AR" sz="800" dirty="0">
                          <a:latin typeface="Calibri"/>
                          <a:ea typeface="Calibri"/>
                          <a:cs typeface="Times New Roman"/>
                        </a:rPr>
                        <a:t> </a:t>
                      </a:r>
                      <a:r>
                        <a:rPr lang="es-AR" sz="800" dirty="0" err="1">
                          <a:latin typeface="Calibri"/>
                          <a:ea typeface="Calibri"/>
                          <a:cs typeface="Times New Roman"/>
                        </a:rPr>
                        <a:t>results</a:t>
                      </a:r>
                      <a:r>
                        <a:rPr lang="es-AR" sz="800" dirty="0">
                          <a:latin typeface="Calibri"/>
                          <a:ea typeface="Calibri"/>
                          <a:cs typeface="Times New Roman"/>
                        </a:rPr>
                        <a:t> and more...</a:t>
                      </a:r>
                      <a:br>
                        <a:rPr lang="es-AR" sz="800" dirty="0">
                          <a:latin typeface="Calibri"/>
                          <a:ea typeface="Calibri"/>
                          <a:cs typeface="Times New Roman"/>
                        </a:rPr>
                      </a:br>
                      <a:r>
                        <a:rPr lang="es-AR" sz="800" dirty="0">
                          <a:latin typeface="Calibri"/>
                          <a:ea typeface="Calibri"/>
                          <a:cs typeface="Times New Roman"/>
                        </a:rPr>
                        <a:t/>
                      </a:r>
                      <a:br>
                        <a:rPr lang="es-AR" sz="800" dirty="0">
                          <a:latin typeface="Calibri"/>
                          <a:ea typeface="Calibri"/>
                          <a:cs typeface="Times New Roman"/>
                        </a:rPr>
                      </a:br>
                      <a:endParaRPr lang="es-AR" sz="800" dirty="0">
                        <a:latin typeface="Calibri"/>
                        <a:ea typeface="Calibri"/>
                        <a:cs typeface="Times New Roman"/>
                      </a:endParaRPr>
                    </a:p>
                  </a:txBody>
                  <a:tcPr marL="7172" marR="7172" marT="7172" marB="7172" anchor="ctr">
                    <a:lnL>
                      <a:noFill/>
                    </a:lnL>
                    <a:lnR>
                      <a:noFill/>
                    </a:lnR>
                    <a:lnT>
                      <a:noFill/>
                    </a:lnT>
                    <a:lnB>
                      <a:noFill/>
                    </a:lnB>
                  </a:tcPr>
                </a:tc>
              </a:tr>
            </a:tbl>
          </a:graphicData>
        </a:graphic>
      </p:graphicFrame>
      <p:pic>
        <p:nvPicPr>
          <p:cNvPr id="41986" name="Imagen 933" descr="menu_business_calc.jpg">
            <a:hlinkClick r:id="rId2" tooltip="&quot;Business Carbon Calculator&quot;"/>
          </p:cNvPr>
          <p:cNvPicPr>
            <a:picLocks noChangeAspect="1" noChangeArrowheads="1"/>
          </p:cNvPicPr>
          <p:nvPr/>
        </p:nvPicPr>
        <p:blipFill>
          <a:blip r:embed="rId6" cstate="print"/>
          <a:srcRect/>
          <a:stretch>
            <a:fillRect/>
          </a:stretch>
        </p:blipFill>
        <p:spPr bwMode="auto">
          <a:xfrm>
            <a:off x="0" y="838200"/>
            <a:ext cx="4267200" cy="2133600"/>
          </a:xfrm>
          <a:prstGeom prst="rect">
            <a:avLst/>
          </a:prstGeom>
          <a:noFill/>
        </p:spPr>
      </p:pic>
      <p:pic>
        <p:nvPicPr>
          <p:cNvPr id="41985" name="Imagen 934" descr="menu_household_calc.jpg">
            <a:hlinkClick r:id="rId4" tooltip="&quot;Household Carbon Calculator&quot;"/>
          </p:cNvPr>
          <p:cNvPicPr>
            <a:picLocks noChangeAspect="1" noChangeArrowheads="1"/>
          </p:cNvPicPr>
          <p:nvPr/>
        </p:nvPicPr>
        <p:blipFill>
          <a:blip r:embed="rId7" cstate="print"/>
          <a:srcRect/>
          <a:stretch>
            <a:fillRect/>
          </a:stretch>
        </p:blipFill>
        <p:spPr bwMode="auto">
          <a:xfrm>
            <a:off x="4267200" y="838200"/>
            <a:ext cx="4267200" cy="2133600"/>
          </a:xfrm>
          <a:prstGeom prst="rect">
            <a:avLst/>
          </a:prstGeom>
          <a:noFill/>
        </p:spPr>
      </p:pic>
      <p:sp>
        <p:nvSpPr>
          <p:cNvPr id="41987" name="Rectangle 3"/>
          <p:cNvSpPr>
            <a:spLocks noChangeArrowheads="1"/>
          </p:cNvSpPr>
          <p:nvPr/>
        </p:nvSpPr>
        <p:spPr bwMode="auto">
          <a:xfrm>
            <a:off x="0" y="0"/>
            <a:ext cx="758579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A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http://www.carbonfootprint.com/calculator.aspx</a:t>
            </a:r>
            <a:endParaRPr kumimoji="0" lang="es-AR" sz="2800" b="0" i="0" u="none" strike="noStrike" cap="none" normalizeH="0" baseline="0" dirty="0" smtClean="0">
              <a:ln>
                <a:noFill/>
              </a:ln>
              <a:solidFill>
                <a:schemeClr val="tx1"/>
              </a:solidFill>
              <a:effectLst/>
              <a:latin typeface="Arial" pitchFamily="34" charset="0"/>
            </a:endParaRPr>
          </a:p>
        </p:txBody>
      </p:sp>
      <p:sp>
        <p:nvSpPr>
          <p:cNvPr id="7" name="6 Rectángulo"/>
          <p:cNvSpPr/>
          <p:nvPr/>
        </p:nvSpPr>
        <p:spPr>
          <a:xfrm>
            <a:off x="0" y="3124200"/>
            <a:ext cx="8610600" cy="1938992"/>
          </a:xfrm>
          <a:prstGeom prst="rect">
            <a:avLst/>
          </a:prstGeom>
        </p:spPr>
        <p:txBody>
          <a:bodyPr wrap="square">
            <a:spAutoFit/>
          </a:bodyPr>
          <a:lstStyle/>
          <a:p>
            <a:r>
              <a:rPr lang="es-AR" sz="2000" dirty="0"/>
              <a:t>Los cálculos de las emisiones secundarias se basan en estimaciones desarrolladas por </a:t>
            </a:r>
            <a:r>
              <a:rPr lang="es-AR" sz="2000" dirty="0" err="1"/>
              <a:t>Carbon</a:t>
            </a:r>
            <a:r>
              <a:rPr lang="es-AR" sz="2000" dirty="0"/>
              <a:t> </a:t>
            </a:r>
            <a:r>
              <a:rPr lang="es-AR" sz="2000" dirty="0" err="1"/>
              <a:t>Footprint</a:t>
            </a:r>
            <a:r>
              <a:rPr lang="es-AR" sz="2000" dirty="0"/>
              <a:t> para ilustrar el impacto de tus actividades cotidianas en el medio ambiente. En realidad, tu huella secundaria real puede ser menor o mayor de la obtenida aquí. Tu huella de carbono total es el resultado de sumar tus emisiones primarias y secundarias.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lcula la huella de carbono de tu vivienda"/>
          <p:cNvPicPr/>
          <p:nvPr/>
        </p:nvPicPr>
        <p:blipFill>
          <a:blip r:embed="rId2" cstate="print"/>
          <a:srcRect/>
          <a:stretch>
            <a:fillRect/>
          </a:stretch>
        </p:blipFill>
        <p:spPr bwMode="auto">
          <a:xfrm>
            <a:off x="304800" y="457200"/>
            <a:ext cx="1555750" cy="1433195"/>
          </a:xfrm>
          <a:prstGeom prst="rect">
            <a:avLst/>
          </a:prstGeom>
          <a:noFill/>
          <a:ln w="9525">
            <a:noFill/>
            <a:miter lim="800000"/>
            <a:headEnd/>
            <a:tailEnd/>
          </a:ln>
        </p:spPr>
      </p:pic>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Arial" pitchFamily="34" charset="0"/>
            </a:endParaRPr>
          </a:p>
        </p:txBody>
      </p:sp>
      <p:pic>
        <p:nvPicPr>
          <p:cNvPr id="8" name="7 Imagen" descr="Calcula la huella de carbono de tus vuelos"/>
          <p:cNvPicPr/>
          <p:nvPr/>
        </p:nvPicPr>
        <p:blipFill>
          <a:blip r:embed="rId3" cstate="print"/>
          <a:srcRect/>
          <a:stretch>
            <a:fillRect/>
          </a:stretch>
        </p:blipFill>
        <p:spPr bwMode="auto">
          <a:xfrm>
            <a:off x="1898015" y="2057400"/>
            <a:ext cx="1378585" cy="1132840"/>
          </a:xfrm>
          <a:prstGeom prst="rect">
            <a:avLst/>
          </a:prstGeom>
          <a:noFill/>
          <a:ln w="9525">
            <a:noFill/>
            <a:miter lim="800000"/>
            <a:headEnd/>
            <a:tailEnd/>
          </a:ln>
        </p:spPr>
      </p:pic>
      <p:pic>
        <p:nvPicPr>
          <p:cNvPr id="9" name="8 Imagen" descr="Calcula la huella de carbono de tus coches"/>
          <p:cNvPicPr/>
          <p:nvPr/>
        </p:nvPicPr>
        <p:blipFill>
          <a:blip r:embed="rId4" cstate="print"/>
          <a:srcRect/>
          <a:stretch>
            <a:fillRect/>
          </a:stretch>
        </p:blipFill>
        <p:spPr bwMode="auto">
          <a:xfrm>
            <a:off x="3429000" y="2590800"/>
            <a:ext cx="1664970" cy="1391920"/>
          </a:xfrm>
          <a:prstGeom prst="rect">
            <a:avLst/>
          </a:prstGeom>
          <a:noFill/>
          <a:ln w="9525">
            <a:noFill/>
            <a:miter lim="800000"/>
            <a:headEnd/>
            <a:tailEnd/>
          </a:ln>
        </p:spPr>
      </p:pic>
      <p:pic>
        <p:nvPicPr>
          <p:cNvPr id="10" name="9 Imagen" descr="Calcula la huella de tu moto"/>
          <p:cNvPicPr/>
          <p:nvPr/>
        </p:nvPicPr>
        <p:blipFill>
          <a:blip r:embed="rId5" cstate="print"/>
          <a:srcRect/>
          <a:stretch>
            <a:fillRect/>
          </a:stretch>
        </p:blipFill>
        <p:spPr bwMode="auto">
          <a:xfrm>
            <a:off x="5172710" y="3276600"/>
            <a:ext cx="1228090" cy="1788160"/>
          </a:xfrm>
          <a:prstGeom prst="rect">
            <a:avLst/>
          </a:prstGeom>
          <a:noFill/>
          <a:ln w="9525">
            <a:noFill/>
            <a:miter lim="800000"/>
            <a:headEnd/>
            <a:tailEnd/>
          </a:ln>
        </p:spPr>
      </p:pic>
      <p:pic>
        <p:nvPicPr>
          <p:cNvPr id="11" name="10 Imagen" descr="Calcula la huella de carbono de tus viajes en autobús y tren"/>
          <p:cNvPicPr/>
          <p:nvPr/>
        </p:nvPicPr>
        <p:blipFill>
          <a:blip r:embed="rId6" cstate="print"/>
          <a:srcRect/>
          <a:stretch>
            <a:fillRect/>
          </a:stretch>
        </p:blipFill>
        <p:spPr bwMode="auto">
          <a:xfrm>
            <a:off x="6553200" y="4343400"/>
            <a:ext cx="26670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alcula tu huella de carbono secundaria"/>
          <p:cNvPicPr/>
          <p:nvPr/>
        </p:nvPicPr>
        <p:blipFill>
          <a:blip r:embed="rId2" cstate="print"/>
          <a:srcRect/>
          <a:stretch>
            <a:fillRect/>
          </a:stretch>
        </p:blipFill>
        <p:spPr bwMode="auto">
          <a:xfrm>
            <a:off x="228600" y="381000"/>
            <a:ext cx="1896745" cy="1651635"/>
          </a:xfrm>
          <a:prstGeom prst="rect">
            <a:avLst/>
          </a:prstGeom>
          <a:noFill/>
          <a:ln w="9525">
            <a:noFill/>
            <a:miter lim="800000"/>
            <a:headEnd/>
            <a:tailEnd/>
          </a:ln>
        </p:spPr>
      </p:pic>
      <p:sp>
        <p:nvSpPr>
          <p:cNvPr id="3" name="2 Rectángulo"/>
          <p:cNvSpPr/>
          <p:nvPr/>
        </p:nvSpPr>
        <p:spPr>
          <a:xfrm>
            <a:off x="2133600" y="0"/>
            <a:ext cx="6858000" cy="1569660"/>
          </a:xfrm>
          <a:prstGeom prst="rect">
            <a:avLst/>
          </a:prstGeom>
        </p:spPr>
        <p:txBody>
          <a:bodyPr wrap="square">
            <a:spAutoFit/>
          </a:bodyPr>
          <a:lstStyle/>
          <a:p>
            <a:r>
              <a:rPr lang="es-AR" sz="2400" dirty="0"/>
              <a:t>Selecciona en cada categoría la opción que mejor se ajuste a tu estilo de vida y luego pulsa el botón Calcular para hallar tu huella de carbono secundaria</a:t>
            </a:r>
          </a:p>
        </p:txBody>
      </p:sp>
      <p:graphicFrame>
        <p:nvGraphicFramePr>
          <p:cNvPr id="4" name="3 Tabla"/>
          <p:cNvGraphicFramePr>
            <a:graphicFrameLocks noGrp="1"/>
          </p:cNvGraphicFramePr>
          <p:nvPr/>
        </p:nvGraphicFramePr>
        <p:xfrm>
          <a:off x="2286000" y="1600200"/>
          <a:ext cx="8153400" cy="5483670"/>
        </p:xfrm>
        <a:graphic>
          <a:graphicData uri="http://schemas.openxmlformats.org/drawingml/2006/table">
            <a:tbl>
              <a:tblPr/>
              <a:tblGrid>
                <a:gridCol w="8153400"/>
              </a:tblGrid>
              <a:tr h="4343400">
                <a:tc>
                  <a:txBody>
                    <a:bodyPr/>
                    <a:lstStyle/>
                    <a:p>
                      <a:pPr>
                        <a:lnSpc>
                          <a:spcPct val="115000"/>
                        </a:lnSpc>
                        <a:spcAft>
                          <a:spcPts val="1000"/>
                        </a:spcAft>
                      </a:pPr>
                      <a:r>
                        <a:rPr lang="es-AR" sz="2000" i="1" dirty="0">
                          <a:latin typeface="Calibri"/>
                          <a:ea typeface="Calibri"/>
                          <a:cs typeface="Times New Roman"/>
                        </a:rPr>
                        <a:t>Preferencias </a:t>
                      </a:r>
                      <a:r>
                        <a:rPr lang="es-AR" sz="2000" i="1" dirty="0" smtClean="0">
                          <a:latin typeface="Calibri"/>
                          <a:ea typeface="Calibri"/>
                          <a:cs typeface="Times New Roman"/>
                        </a:rPr>
                        <a:t>alimentarias</a:t>
                      </a:r>
                      <a:endParaRPr lang="es-AR" sz="2000" dirty="0">
                        <a:latin typeface="Calibri"/>
                        <a:ea typeface="Calibri"/>
                        <a:cs typeface="Times New Roman"/>
                      </a:endParaRPr>
                    </a:p>
                    <a:p>
                      <a:pPr>
                        <a:lnSpc>
                          <a:spcPct val="115000"/>
                        </a:lnSpc>
                        <a:spcAft>
                          <a:spcPts val="1000"/>
                        </a:spcAft>
                      </a:pPr>
                      <a:r>
                        <a:rPr lang="es-AR" sz="2000" i="1" dirty="0">
                          <a:latin typeface="Calibri"/>
                          <a:ea typeface="Calibri"/>
                          <a:cs typeface="Times New Roman"/>
                        </a:rPr>
                        <a:t>Productos </a:t>
                      </a:r>
                      <a:r>
                        <a:rPr lang="es-AR" sz="2000" i="1" dirty="0" smtClean="0">
                          <a:latin typeface="Calibri"/>
                          <a:ea typeface="Calibri"/>
                          <a:cs typeface="Times New Roman"/>
                        </a:rPr>
                        <a:t>orgánicos</a:t>
                      </a:r>
                      <a:endParaRPr lang="es-AR" sz="2000" dirty="0">
                        <a:latin typeface="Calibri"/>
                        <a:ea typeface="Calibri"/>
                        <a:cs typeface="Times New Roman"/>
                      </a:endParaRPr>
                    </a:p>
                    <a:p>
                      <a:pPr>
                        <a:lnSpc>
                          <a:spcPct val="115000"/>
                        </a:lnSpc>
                        <a:spcAft>
                          <a:spcPts val="1000"/>
                        </a:spcAft>
                      </a:pPr>
                      <a:r>
                        <a:rPr lang="es-AR" sz="2000" i="1" dirty="0">
                          <a:latin typeface="Calibri"/>
                          <a:ea typeface="Calibri"/>
                          <a:cs typeface="Times New Roman"/>
                        </a:rPr>
                        <a:t>Alimentos de </a:t>
                      </a:r>
                      <a:r>
                        <a:rPr lang="es-AR" sz="2000" i="1" dirty="0" smtClean="0">
                          <a:latin typeface="Calibri"/>
                          <a:ea typeface="Calibri"/>
                          <a:cs typeface="Times New Roman"/>
                        </a:rPr>
                        <a:t>temporada</a:t>
                      </a:r>
                      <a:endParaRPr lang="es-AR" sz="2000" dirty="0">
                        <a:latin typeface="Calibri"/>
                        <a:ea typeface="Calibri"/>
                        <a:cs typeface="Times New Roman"/>
                      </a:endParaRPr>
                    </a:p>
                    <a:p>
                      <a:pPr>
                        <a:lnSpc>
                          <a:spcPct val="115000"/>
                        </a:lnSpc>
                        <a:spcAft>
                          <a:spcPts val="1000"/>
                        </a:spcAft>
                      </a:pPr>
                      <a:r>
                        <a:rPr lang="es-AR" sz="2000" i="1" dirty="0">
                          <a:latin typeface="Calibri"/>
                          <a:ea typeface="Calibri"/>
                          <a:cs typeface="Times New Roman"/>
                        </a:rPr>
                        <a:t>Alimentos y productos </a:t>
                      </a:r>
                      <a:r>
                        <a:rPr lang="es-AR" sz="2000" i="1" dirty="0" smtClean="0">
                          <a:latin typeface="Calibri"/>
                          <a:ea typeface="Calibri"/>
                          <a:cs typeface="Times New Roman"/>
                        </a:rPr>
                        <a:t>importados</a:t>
                      </a:r>
                      <a:endParaRPr lang="es-AR" sz="2000" dirty="0">
                        <a:latin typeface="Calibri"/>
                        <a:ea typeface="Calibri"/>
                        <a:cs typeface="Times New Roman"/>
                      </a:endParaRPr>
                    </a:p>
                    <a:p>
                      <a:pPr>
                        <a:lnSpc>
                          <a:spcPct val="115000"/>
                        </a:lnSpc>
                        <a:spcAft>
                          <a:spcPts val="1000"/>
                        </a:spcAft>
                      </a:pPr>
                      <a:r>
                        <a:rPr lang="es-AR" sz="2000" i="1" dirty="0" smtClean="0">
                          <a:latin typeface="Calibri"/>
                          <a:ea typeface="Calibri"/>
                          <a:cs typeface="Times New Roman"/>
                        </a:rPr>
                        <a:t>Moda</a:t>
                      </a:r>
                      <a:endParaRPr lang="es-AR" sz="2000" dirty="0">
                        <a:latin typeface="Calibri"/>
                        <a:ea typeface="Calibri"/>
                        <a:cs typeface="Times New Roman"/>
                      </a:endParaRPr>
                    </a:p>
                    <a:p>
                      <a:pPr>
                        <a:lnSpc>
                          <a:spcPct val="115000"/>
                        </a:lnSpc>
                        <a:spcAft>
                          <a:spcPts val="1000"/>
                        </a:spcAft>
                      </a:pPr>
                      <a:r>
                        <a:rPr lang="es-AR" sz="2000" i="1" dirty="0" smtClean="0">
                          <a:latin typeface="Calibri"/>
                          <a:ea typeface="Calibri"/>
                          <a:cs typeface="Times New Roman"/>
                        </a:rPr>
                        <a:t>Envases</a:t>
                      </a:r>
                      <a:endParaRPr lang="es-AR" sz="2000" dirty="0">
                        <a:latin typeface="Calibri"/>
                        <a:ea typeface="Calibri"/>
                        <a:cs typeface="Times New Roman"/>
                      </a:endParaRPr>
                    </a:p>
                    <a:p>
                      <a:pPr>
                        <a:lnSpc>
                          <a:spcPct val="115000"/>
                        </a:lnSpc>
                        <a:spcAft>
                          <a:spcPts val="1000"/>
                        </a:spcAft>
                      </a:pPr>
                      <a:r>
                        <a:rPr lang="es-AR" sz="2000" i="1" dirty="0">
                          <a:latin typeface="Calibri"/>
                          <a:ea typeface="Calibri"/>
                          <a:cs typeface="Times New Roman"/>
                        </a:rPr>
                        <a:t>Mobiliario y aparatos </a:t>
                      </a:r>
                      <a:r>
                        <a:rPr lang="es-AR" sz="2000" i="1" dirty="0" smtClean="0">
                          <a:latin typeface="Calibri"/>
                          <a:ea typeface="Calibri"/>
                          <a:cs typeface="Times New Roman"/>
                        </a:rPr>
                        <a:t>eléctricos</a:t>
                      </a:r>
                      <a:endParaRPr lang="es-AR" sz="2000" dirty="0">
                        <a:latin typeface="Calibri"/>
                        <a:ea typeface="Calibri"/>
                        <a:cs typeface="Times New Roman"/>
                      </a:endParaRPr>
                    </a:p>
                    <a:p>
                      <a:pPr>
                        <a:lnSpc>
                          <a:spcPct val="115000"/>
                        </a:lnSpc>
                        <a:spcAft>
                          <a:spcPts val="1000"/>
                        </a:spcAft>
                      </a:pPr>
                      <a:r>
                        <a:rPr lang="es-AR" sz="2000" i="1" dirty="0" smtClean="0">
                          <a:latin typeface="Calibri"/>
                          <a:ea typeface="Calibri"/>
                          <a:cs typeface="Times New Roman"/>
                        </a:rPr>
                        <a:t>Reciclaje</a:t>
                      </a:r>
                      <a:endParaRPr lang="es-AR" sz="2000" dirty="0">
                        <a:latin typeface="Calibri"/>
                        <a:ea typeface="Calibri"/>
                        <a:cs typeface="Times New Roman"/>
                      </a:endParaRPr>
                    </a:p>
                    <a:p>
                      <a:pPr>
                        <a:lnSpc>
                          <a:spcPct val="115000"/>
                        </a:lnSpc>
                        <a:spcAft>
                          <a:spcPts val="1000"/>
                        </a:spcAft>
                      </a:pPr>
                      <a:r>
                        <a:rPr lang="es-AR" sz="2000" i="1" dirty="0" smtClean="0">
                          <a:latin typeface="Calibri"/>
                          <a:ea typeface="Calibri"/>
                          <a:cs typeface="Times New Roman"/>
                        </a:rPr>
                        <a:t>Ocio</a:t>
                      </a:r>
                      <a:endParaRPr lang="es-AR" sz="2000" dirty="0">
                        <a:latin typeface="Calibri"/>
                        <a:ea typeface="Calibri"/>
                        <a:cs typeface="Times New Roman"/>
                      </a:endParaRPr>
                    </a:p>
                    <a:p>
                      <a:pPr>
                        <a:lnSpc>
                          <a:spcPct val="115000"/>
                        </a:lnSpc>
                        <a:spcAft>
                          <a:spcPts val="1000"/>
                        </a:spcAft>
                      </a:pPr>
                      <a:r>
                        <a:rPr lang="es-AR" sz="2000" i="1" dirty="0" smtClean="0">
                          <a:latin typeface="Calibri"/>
                          <a:ea typeface="Calibri"/>
                          <a:cs typeface="Times New Roman"/>
                        </a:rPr>
                        <a:t>Coche</a:t>
                      </a:r>
                      <a:r>
                        <a:rPr lang="es-AR" sz="2000" dirty="0" smtClean="0">
                          <a:latin typeface="Calibri"/>
                          <a:ea typeface="Calibri"/>
                          <a:cs typeface="Times New Roman"/>
                        </a:rPr>
                        <a:t> </a:t>
                      </a:r>
                      <a:r>
                        <a:rPr lang="es-AR" sz="2000" dirty="0">
                          <a:latin typeface="Calibri"/>
                          <a:ea typeface="Calibri"/>
                          <a:cs typeface="Times New Roman"/>
                        </a:rPr>
                        <a:t>            </a:t>
                      </a:r>
                    </a:p>
                    <a:p>
                      <a:pPr>
                        <a:lnSpc>
                          <a:spcPct val="115000"/>
                        </a:lnSpc>
                        <a:spcAft>
                          <a:spcPts val="1000"/>
                        </a:spcAft>
                      </a:pPr>
                      <a:r>
                        <a:rPr lang="es-AR" sz="2000" i="1" dirty="0">
                          <a:latin typeface="Calibri"/>
                          <a:ea typeface="Calibri"/>
                          <a:cs typeface="Times New Roman"/>
                        </a:rPr>
                        <a:t>Servicios financieros y de otro tipo</a:t>
                      </a:r>
                      <a:endParaRPr lang="es-AR" sz="2000" dirty="0">
                        <a:latin typeface="Calibri"/>
                        <a:ea typeface="Calibri"/>
                        <a:cs typeface="Times New Roman"/>
                      </a:endParaRPr>
                    </a:p>
                    <a:p>
                      <a:pPr>
                        <a:lnSpc>
                          <a:spcPct val="115000"/>
                        </a:lnSpc>
                        <a:spcAft>
                          <a:spcPts val="1000"/>
                        </a:spcAft>
                      </a:pPr>
                      <a:r>
                        <a:rPr lang="es-AR" sz="1400" dirty="0">
                          <a:latin typeface="Calibri"/>
                          <a:ea typeface="Calibri"/>
                          <a:cs typeface="Times New Roman"/>
                        </a:rPr>
                        <a:t>  </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457200" y="1600200"/>
            <a:ext cx="8686800" cy="4525963"/>
          </a:xfrm>
        </p:spPr>
        <p:txBody>
          <a:bodyPr/>
          <a:lstStyle/>
          <a:p>
            <a:pPr>
              <a:buNone/>
            </a:pPr>
            <a:r>
              <a:rPr lang="es-AR" dirty="0" smtClean="0"/>
              <a:t>El compromiso con el medio ambiente</a:t>
            </a:r>
          </a:p>
          <a:p>
            <a:pPr>
              <a:buNone/>
            </a:pPr>
            <a:endParaRPr lang="es-AR" dirty="0" smtClean="0"/>
          </a:p>
          <a:p>
            <a:pPr>
              <a:buNone/>
            </a:pPr>
            <a:r>
              <a:rPr lang="es-AR" dirty="0" smtClean="0"/>
              <a:t>En el año 1995 </a:t>
            </a:r>
          </a:p>
          <a:p>
            <a:pPr>
              <a:buNone/>
            </a:pPr>
            <a:r>
              <a:rPr lang="es-AR" dirty="0" smtClean="0"/>
              <a:t>Inicio en la Facultad de Ciencias Veterinarias y la Facultad de Ingeniería</a:t>
            </a:r>
            <a:endParaRPr 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tl05_imgPic" descr="Resultados del cálculo de tu huella de carbono"/>
          <p:cNvPicPr/>
          <p:nvPr/>
        </p:nvPicPr>
        <p:blipFill>
          <a:blip r:embed="rId2" cstate="print"/>
          <a:srcRect/>
          <a:stretch>
            <a:fillRect/>
          </a:stretch>
        </p:blipFill>
        <p:spPr bwMode="auto">
          <a:xfrm>
            <a:off x="228600" y="457200"/>
            <a:ext cx="2667000" cy="1466850"/>
          </a:xfrm>
          <a:prstGeom prst="rect">
            <a:avLst/>
          </a:prstGeom>
          <a:noFill/>
          <a:ln w="9525">
            <a:noFill/>
            <a:miter lim="800000"/>
            <a:headEnd/>
            <a:tailEnd/>
          </a:ln>
        </p:spPr>
      </p:pic>
      <p:graphicFrame>
        <p:nvGraphicFramePr>
          <p:cNvPr id="3" name="2 Tabla"/>
          <p:cNvGraphicFramePr>
            <a:graphicFrameLocks noGrp="1"/>
          </p:cNvGraphicFramePr>
          <p:nvPr/>
        </p:nvGraphicFramePr>
        <p:xfrm>
          <a:off x="2667000" y="228600"/>
          <a:ext cx="6477000" cy="3810000"/>
        </p:xfrm>
        <a:graphic>
          <a:graphicData uri="http://schemas.openxmlformats.org/drawingml/2006/table">
            <a:tbl>
              <a:tblPr/>
              <a:tblGrid>
                <a:gridCol w="6477000"/>
              </a:tblGrid>
              <a:tr h="3810000">
                <a:tc>
                  <a:txBody>
                    <a:bodyPr/>
                    <a:lstStyle/>
                    <a:p>
                      <a:pPr>
                        <a:buFont typeface="Arial"/>
                        <a:buChar char="•"/>
                      </a:pPr>
                      <a:r>
                        <a:rPr lang="es-AR" dirty="0">
                          <a:solidFill>
                            <a:srgbClr val="000000"/>
                          </a:solidFill>
                        </a:rPr>
                        <a:t>Tu huella es de 0.00 toneladas al </a:t>
                      </a:r>
                      <a:r>
                        <a:rPr lang="es-AR" dirty="0" smtClean="0">
                          <a:solidFill>
                            <a:srgbClr val="000000"/>
                          </a:solidFill>
                        </a:rPr>
                        <a:t>año</a:t>
                      </a:r>
                    </a:p>
                    <a:p>
                      <a:pPr>
                        <a:buFont typeface="Arial"/>
                        <a:buChar char="•"/>
                      </a:pPr>
                      <a:endParaRPr lang="es-AR" dirty="0">
                        <a:solidFill>
                          <a:srgbClr val="000000"/>
                        </a:solidFill>
                      </a:endParaRPr>
                    </a:p>
                    <a:p>
                      <a:pPr>
                        <a:buFont typeface="Arial"/>
                        <a:buChar char="•"/>
                      </a:pPr>
                      <a:r>
                        <a:rPr lang="es-AR" dirty="0">
                          <a:solidFill>
                            <a:srgbClr val="000000"/>
                          </a:solidFill>
                        </a:rPr>
                        <a:t>La huella media por persona en Argentina es de 3.70 </a:t>
                      </a:r>
                      <a:r>
                        <a:rPr lang="es-AR" dirty="0" smtClean="0">
                          <a:solidFill>
                            <a:srgbClr val="000000"/>
                          </a:solidFill>
                        </a:rPr>
                        <a:t>toneladas</a:t>
                      </a:r>
                    </a:p>
                    <a:p>
                      <a:pPr>
                        <a:buFont typeface="Arial"/>
                        <a:buChar char="•"/>
                      </a:pPr>
                      <a:endParaRPr lang="es-AR" dirty="0">
                        <a:solidFill>
                          <a:srgbClr val="000000"/>
                        </a:solidFill>
                      </a:endParaRPr>
                    </a:p>
                    <a:p>
                      <a:pPr>
                        <a:buFont typeface="Arial"/>
                        <a:buChar char="•"/>
                      </a:pPr>
                      <a:r>
                        <a:rPr lang="es-AR" dirty="0">
                          <a:solidFill>
                            <a:srgbClr val="000000"/>
                          </a:solidFill>
                        </a:rPr>
                        <a:t>La media de los países industrializados es de unas 11 </a:t>
                      </a:r>
                      <a:r>
                        <a:rPr lang="es-AR" dirty="0" smtClean="0">
                          <a:solidFill>
                            <a:srgbClr val="000000"/>
                          </a:solidFill>
                        </a:rPr>
                        <a:t>toneladas</a:t>
                      </a:r>
                    </a:p>
                    <a:p>
                      <a:pPr>
                        <a:buFont typeface="Arial"/>
                        <a:buChar char="•"/>
                      </a:pPr>
                      <a:endParaRPr lang="es-AR" dirty="0">
                        <a:solidFill>
                          <a:srgbClr val="000000"/>
                        </a:solidFill>
                      </a:endParaRPr>
                    </a:p>
                    <a:p>
                      <a:pPr>
                        <a:buFont typeface="Arial"/>
                        <a:buChar char="•"/>
                      </a:pPr>
                      <a:r>
                        <a:rPr lang="es-AR" dirty="0">
                          <a:solidFill>
                            <a:srgbClr val="000000"/>
                          </a:solidFill>
                        </a:rPr>
                        <a:t>La huella de carbono media mundial es de unas 4 </a:t>
                      </a:r>
                      <a:r>
                        <a:rPr lang="es-AR" dirty="0" smtClean="0">
                          <a:solidFill>
                            <a:srgbClr val="000000"/>
                          </a:solidFill>
                        </a:rPr>
                        <a:t>toneladas</a:t>
                      </a:r>
                    </a:p>
                    <a:p>
                      <a:pPr>
                        <a:buFont typeface="Arial"/>
                        <a:buChar char="•"/>
                      </a:pPr>
                      <a:endParaRPr lang="es-AR" dirty="0">
                        <a:solidFill>
                          <a:srgbClr val="000000"/>
                        </a:solidFill>
                      </a:endParaRPr>
                    </a:p>
                    <a:p>
                      <a:pPr>
                        <a:buFont typeface="Arial"/>
                        <a:buChar char="•"/>
                      </a:pPr>
                      <a:r>
                        <a:rPr lang="es-AR" dirty="0">
                          <a:solidFill>
                            <a:srgbClr val="000000"/>
                          </a:solidFill>
                        </a:rPr>
                        <a:t>El objetivo mundial para combatir el cambio climático es de unas 2 toneladas</a:t>
                      </a:r>
                    </a:p>
                  </a:txBody>
                  <a:tcPr anchor="ctr">
                    <a:lnL>
                      <a:noFill/>
                    </a:lnL>
                    <a:lnR>
                      <a:noFill/>
                    </a:lnR>
                    <a:lnT>
                      <a:noFill/>
                    </a:lnT>
                    <a:lnB>
                      <a:noFill/>
                    </a:lnB>
                    <a:solidFill>
                      <a:srgbClr val="FFFFFF"/>
                    </a:solidFill>
                  </a:tcPr>
                </a:tc>
              </a:tr>
            </a:tbl>
          </a:graphicData>
        </a:graphic>
      </p:graphicFrame>
      <p:sp>
        <p:nvSpPr>
          <p:cNvPr id="49153" name="Rectangle 1">
            <a:hlinkClick r:id="rId3"/>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905000" y="3594041"/>
            <a:ext cx="4119563" cy="3263959"/>
          </a:xfrm>
          <a:prstGeom prst="rect">
            <a:avLst/>
          </a:prstGeom>
          <a:noFill/>
          <a:ln w="9525">
            <a:noFill/>
            <a:miter lim="800000"/>
            <a:headEnd/>
            <a:tailEnd/>
          </a:ln>
          <a:effectLst/>
        </p:spPr>
      </p:pic>
      <p:pic>
        <p:nvPicPr>
          <p:cNvPr id="3" name="Picture 4" descr="fio45.png"/>
          <p:cNvPicPr>
            <a:picLocks noChangeAspect="1" noChangeArrowheads="1"/>
          </p:cNvPicPr>
          <p:nvPr/>
        </p:nvPicPr>
        <p:blipFill>
          <a:blip r:embed="rId3" cstate="print"/>
          <a:srcRect/>
          <a:stretch>
            <a:fillRect/>
          </a:stretch>
        </p:blipFill>
        <p:spPr bwMode="auto">
          <a:xfrm>
            <a:off x="2667000" y="228600"/>
            <a:ext cx="2590800" cy="1800606"/>
          </a:xfrm>
          <a:prstGeom prst="rect">
            <a:avLst/>
          </a:prstGeom>
          <a:noFill/>
        </p:spPr>
      </p:pic>
      <p:sp>
        <p:nvSpPr>
          <p:cNvPr id="4" name="3 Rectángulo"/>
          <p:cNvSpPr/>
          <p:nvPr/>
        </p:nvSpPr>
        <p:spPr>
          <a:xfrm>
            <a:off x="685800" y="2274838"/>
            <a:ext cx="8229600" cy="1200329"/>
          </a:xfrm>
          <a:prstGeom prst="rect">
            <a:avLst/>
          </a:prstGeom>
        </p:spPr>
        <p:txBody>
          <a:bodyPr wrap="square">
            <a:spAutoFit/>
          </a:bodyPr>
          <a:lstStyle/>
          <a:p>
            <a:r>
              <a:rPr lang="es-AR" dirty="0" smtClean="0"/>
              <a:t>En el marco de las actividades por su 45ª aniversario, Ingeniería pretende con este tipo de iniciativas generar compromisos que contribuyan al mejoramiento de la calidad de vida de toda la comunidad, además de concientizar al público en general sobre los efectos del cambio climático. </a:t>
            </a:r>
            <a:endParaRPr lang="es-A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p:cNvPicPr>
            <a:picLocks noChangeAspect="1" noChangeArrowheads="1"/>
          </p:cNvPicPr>
          <p:nvPr/>
        </p:nvPicPr>
        <p:blipFill>
          <a:blip r:embed="rId2" cstate="print"/>
          <a:srcRect/>
          <a:stretch>
            <a:fillRect/>
          </a:stretch>
        </p:blipFill>
        <p:spPr bwMode="auto">
          <a:xfrm>
            <a:off x="0" y="0"/>
            <a:ext cx="916681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0.gstatic.com/images?q=tbn:ANd9GcSVAlup-xEjE9UGeMXRQ3-pBFzD3trA8l6IVmujON65NyLyRsYx"/>
          <p:cNvPicPr>
            <a:picLocks noChangeAspect="1" noChangeArrowheads="1"/>
          </p:cNvPicPr>
          <p:nvPr/>
        </p:nvPicPr>
        <p:blipFill>
          <a:blip r:embed="rId2" cstate="print"/>
          <a:srcRect/>
          <a:stretch>
            <a:fillRect/>
          </a:stretch>
        </p:blipFill>
        <p:spPr bwMode="auto">
          <a:xfrm>
            <a:off x="1219200" y="2895600"/>
            <a:ext cx="5290005" cy="3962400"/>
          </a:xfrm>
          <a:prstGeom prst="rect">
            <a:avLst/>
          </a:prstGeom>
          <a:noFill/>
        </p:spPr>
      </p:pic>
      <p:sp>
        <p:nvSpPr>
          <p:cNvPr id="3" name="2 Rectángulo"/>
          <p:cNvSpPr/>
          <p:nvPr/>
        </p:nvSpPr>
        <p:spPr>
          <a:xfrm>
            <a:off x="2996163" y="1828800"/>
            <a:ext cx="6147837" cy="923330"/>
          </a:xfrm>
          <a:prstGeom prst="rect">
            <a:avLst/>
          </a:prstGeom>
          <a:noFill/>
          <a:scene3d>
            <a:camera prst="isometricRightUp"/>
            <a:lightRig rig="threePt" dir="t"/>
          </a:scene3d>
        </p:spPr>
        <p:txBody>
          <a:bodyPr wrap="none" lIns="91440" tIns="45720" rIns="91440" bIns="45720">
            <a:spAutoFit/>
          </a:bodyPr>
          <a:lstStyle/>
          <a:p>
            <a:pPr algn="ct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b="0" cap="none" spc="0" dirty="0" smtClean="0">
                <a:ln w="18415" cmpd="sng">
                  <a:solidFill>
                    <a:srgbClr val="FFFFFF"/>
                  </a:solidFill>
                  <a:prstDash val="solid"/>
                </a:ln>
                <a:solidFill>
                  <a:srgbClr val="FFFFFF"/>
                </a:solidFill>
                <a:effectLst>
                  <a:outerShdw blurRad="1270000" dist="38100" dir="2700000" algn="tl" rotWithShape="0">
                    <a:prstClr val="black">
                      <a:alpha val="4000"/>
                    </a:prstClr>
                  </a:outerShdw>
                </a:effectLst>
              </a:rPr>
              <a:t>Muchas Gracias !!!</a:t>
            </a:r>
            <a:endParaRPr lang="es-ES" sz="5400" b="0" cap="none" spc="0" dirty="0">
              <a:ln w="18415" cmpd="sng">
                <a:solidFill>
                  <a:srgbClr val="FFFFFF"/>
                </a:solidFill>
                <a:prstDash val="solid"/>
              </a:ln>
              <a:solidFill>
                <a:srgbClr val="FFFFFF"/>
              </a:solidFill>
              <a:effectLst>
                <a:outerShdw blurRad="1270000" dist="38100" dir="2700000" algn="tl" rotWithShape="0">
                  <a:prstClr val="black">
                    <a:alpha val="4000"/>
                  </a:prst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p:cNvSpPr>
            <a:spLocks noChangeArrowheads="1" noChangeShapeType="1" noTextEdit="1"/>
          </p:cNvSpPr>
          <p:nvPr/>
        </p:nvSpPr>
        <p:spPr bwMode="auto">
          <a:xfrm>
            <a:off x="152400" y="228600"/>
            <a:ext cx="3581400" cy="685800"/>
          </a:xfrm>
          <a:prstGeom prst="rect">
            <a:avLst/>
          </a:prstGeom>
        </p:spPr>
        <p:txBody>
          <a:bodyPr wrap="none" fromWordArt="1">
            <a:prstTxWarp prst="textPlain">
              <a:avLst>
                <a:gd name="adj" fmla="val 50000"/>
              </a:avLst>
            </a:prstTxWarp>
          </a:bodyPr>
          <a:lstStyle/>
          <a:p>
            <a:pPr algn="ctr"/>
            <a:r>
              <a:rPr lang="es-AR" sz="3600" b="1" kern="10">
                <a:ln w="12700">
                  <a:solidFill>
                    <a:srgbClr val="000000"/>
                  </a:solidFill>
                  <a:round/>
                  <a:headEnd/>
                  <a:tailEnd/>
                </a:ln>
                <a:solidFill>
                  <a:srgbClr val="FF0000"/>
                </a:solidFill>
                <a:latin typeface="Garamond"/>
              </a:rPr>
              <a:t>Gestión de Residuos</a:t>
            </a:r>
          </a:p>
          <a:p>
            <a:pPr algn="ctr"/>
            <a:r>
              <a:rPr lang="es-AR" sz="3600" b="1" kern="10">
                <a:ln w="12700">
                  <a:solidFill>
                    <a:srgbClr val="000000"/>
                  </a:solidFill>
                  <a:round/>
                  <a:headEnd/>
                  <a:tailEnd/>
                </a:ln>
                <a:solidFill>
                  <a:srgbClr val="FF0000"/>
                </a:solidFill>
                <a:latin typeface="Garamond"/>
              </a:rPr>
              <a:t> Patogénicos</a:t>
            </a:r>
          </a:p>
        </p:txBody>
      </p:sp>
      <p:sp>
        <p:nvSpPr>
          <p:cNvPr id="6147" name="Text Box 5"/>
          <p:cNvSpPr txBox="1">
            <a:spLocks noChangeArrowheads="1"/>
          </p:cNvSpPr>
          <p:nvPr/>
        </p:nvSpPr>
        <p:spPr bwMode="auto">
          <a:xfrm>
            <a:off x="3733800" y="1371600"/>
            <a:ext cx="4953000" cy="1050925"/>
          </a:xfrm>
          <a:prstGeom prst="rect">
            <a:avLst/>
          </a:prstGeom>
          <a:noFill/>
          <a:ln w="9525">
            <a:noFill/>
            <a:miter lim="800000"/>
            <a:headEnd/>
            <a:tailEnd/>
          </a:ln>
        </p:spPr>
        <p:txBody>
          <a:bodyPr>
            <a:spAutoFit/>
          </a:bodyPr>
          <a:lstStyle/>
          <a:p>
            <a:pPr algn="ctr"/>
            <a:r>
              <a:rPr lang="es-ES" sz="1400" b="1">
                <a:solidFill>
                  <a:srgbClr val="000000"/>
                </a:solidFill>
                <a:latin typeface="Garamond" pitchFamily="18" charset="0"/>
              </a:rPr>
              <a:t>Residuos Patogénicos tipo B</a:t>
            </a:r>
          </a:p>
          <a:p>
            <a:pPr algn="ctr"/>
            <a:r>
              <a:rPr lang="es-ES" sz="1200">
                <a:solidFill>
                  <a:srgbClr val="000000"/>
                </a:solidFill>
                <a:latin typeface="Garamond" pitchFamily="18" charset="0"/>
              </a:rPr>
              <a:t>incluyen vendas usadas, residuos orgánicos de necropsias, cuerpos y restos de animales de experimentación y sus excrementos, piezas anatómicas, residuos farmacéuticos, materiales </a:t>
            </a:r>
            <a:r>
              <a:rPr lang="es-ES" sz="1300">
                <a:solidFill>
                  <a:srgbClr val="000000"/>
                </a:solidFill>
                <a:latin typeface="Garamond" pitchFamily="18" charset="0"/>
              </a:rPr>
              <a:t>descartables</a:t>
            </a:r>
            <a:r>
              <a:rPr lang="es-ES" sz="1200">
                <a:solidFill>
                  <a:srgbClr val="000000"/>
                </a:solidFill>
                <a:latin typeface="Garamond" pitchFamily="18" charset="0"/>
              </a:rPr>
              <a:t> con y sin contaminación sanguínea, anatomía patológica, material de vidrio y descartable de laboratorio de análisis</a:t>
            </a:r>
          </a:p>
        </p:txBody>
      </p:sp>
      <p:pic>
        <p:nvPicPr>
          <p:cNvPr id="6148" name="Picture 20" descr="desler_logo_residuos_patogenicos"/>
          <p:cNvPicPr>
            <a:picLocks noChangeAspect="1" noChangeArrowheads="1"/>
          </p:cNvPicPr>
          <p:nvPr/>
        </p:nvPicPr>
        <p:blipFill>
          <a:blip r:embed="rId3" cstate="print"/>
          <a:srcRect/>
          <a:stretch>
            <a:fillRect/>
          </a:stretch>
        </p:blipFill>
        <p:spPr bwMode="auto">
          <a:xfrm>
            <a:off x="5029200" y="152400"/>
            <a:ext cx="647700" cy="590550"/>
          </a:xfrm>
          <a:prstGeom prst="rect">
            <a:avLst/>
          </a:prstGeom>
          <a:noFill/>
          <a:ln w="19050">
            <a:solidFill>
              <a:srgbClr val="000000"/>
            </a:solidFill>
            <a:miter lim="800000"/>
            <a:headEnd/>
            <a:tailEnd/>
          </a:ln>
        </p:spPr>
      </p:pic>
      <p:pic>
        <p:nvPicPr>
          <p:cNvPr id="6149" name="Picture 11" descr="images"/>
          <p:cNvPicPr>
            <a:picLocks noChangeAspect="1" noChangeArrowheads="1"/>
          </p:cNvPicPr>
          <p:nvPr/>
        </p:nvPicPr>
        <p:blipFill>
          <a:blip r:embed="rId4" cstate="print"/>
          <a:srcRect b="21919"/>
          <a:stretch>
            <a:fillRect/>
          </a:stretch>
        </p:blipFill>
        <p:spPr bwMode="auto">
          <a:xfrm>
            <a:off x="7620000" y="152400"/>
            <a:ext cx="1371600" cy="561975"/>
          </a:xfrm>
          <a:prstGeom prst="rect">
            <a:avLst/>
          </a:prstGeom>
          <a:noFill/>
          <a:ln w="19050">
            <a:solidFill>
              <a:srgbClr val="000000"/>
            </a:solidFill>
            <a:miter lim="800000"/>
            <a:headEnd/>
            <a:tailEnd/>
          </a:ln>
        </p:spPr>
      </p:pic>
      <p:pic>
        <p:nvPicPr>
          <p:cNvPr id="6150" name="Picture 8"/>
          <p:cNvPicPr>
            <a:picLocks noChangeAspect="1" noChangeArrowheads="1"/>
          </p:cNvPicPr>
          <p:nvPr/>
        </p:nvPicPr>
        <p:blipFill>
          <a:blip r:embed="rId5" cstate="print"/>
          <a:srcRect l="12598" t="9302" r="18111" b="16280"/>
          <a:stretch>
            <a:fillRect/>
          </a:stretch>
        </p:blipFill>
        <p:spPr bwMode="auto">
          <a:xfrm>
            <a:off x="6248400" y="152400"/>
            <a:ext cx="990600" cy="720725"/>
          </a:xfrm>
          <a:prstGeom prst="rect">
            <a:avLst/>
          </a:prstGeom>
          <a:noFill/>
          <a:ln w="19050">
            <a:solidFill>
              <a:srgbClr val="000000"/>
            </a:solidFill>
            <a:miter lim="800000"/>
            <a:headEnd/>
            <a:tailEnd/>
          </a:ln>
        </p:spPr>
      </p:pic>
      <p:sp>
        <p:nvSpPr>
          <p:cNvPr id="6151" name="Rectangle 27"/>
          <p:cNvSpPr>
            <a:spLocks noChangeArrowheads="1"/>
          </p:cNvSpPr>
          <p:nvPr/>
        </p:nvSpPr>
        <p:spPr bwMode="auto">
          <a:xfrm>
            <a:off x="3886200" y="228600"/>
            <a:ext cx="182563" cy="182563"/>
          </a:xfrm>
          <a:prstGeom prst="rect">
            <a:avLst/>
          </a:prstGeom>
          <a:solidFill>
            <a:srgbClr val="FFFFFF"/>
          </a:solidFill>
          <a:ln w="9525">
            <a:solidFill>
              <a:srgbClr val="000000"/>
            </a:solidFill>
            <a:miter lim="800000"/>
            <a:headEnd/>
            <a:tailEnd/>
          </a:ln>
        </p:spPr>
        <p:txBody>
          <a:bodyPr/>
          <a:lstStyle/>
          <a:p>
            <a:endParaRPr lang="es-AR"/>
          </a:p>
        </p:txBody>
      </p:sp>
      <p:sp>
        <p:nvSpPr>
          <p:cNvPr id="6152" name="Rectangle 26"/>
          <p:cNvSpPr>
            <a:spLocks noChangeArrowheads="1"/>
          </p:cNvSpPr>
          <p:nvPr/>
        </p:nvSpPr>
        <p:spPr bwMode="auto">
          <a:xfrm>
            <a:off x="4114800" y="228600"/>
            <a:ext cx="182563" cy="182563"/>
          </a:xfrm>
          <a:prstGeom prst="rect">
            <a:avLst/>
          </a:prstGeom>
          <a:solidFill>
            <a:srgbClr val="FFFFFF"/>
          </a:solidFill>
          <a:ln w="9525">
            <a:solidFill>
              <a:srgbClr val="000000"/>
            </a:solidFill>
            <a:miter lim="800000"/>
            <a:headEnd/>
            <a:tailEnd/>
          </a:ln>
        </p:spPr>
        <p:txBody>
          <a:bodyPr/>
          <a:lstStyle/>
          <a:p>
            <a:endParaRPr lang="es-AR"/>
          </a:p>
        </p:txBody>
      </p:sp>
      <p:sp>
        <p:nvSpPr>
          <p:cNvPr id="6153" name="Rectangle 23"/>
          <p:cNvSpPr>
            <a:spLocks noChangeArrowheads="1"/>
          </p:cNvSpPr>
          <p:nvPr/>
        </p:nvSpPr>
        <p:spPr bwMode="auto">
          <a:xfrm>
            <a:off x="3886200" y="457200"/>
            <a:ext cx="182563" cy="182563"/>
          </a:xfrm>
          <a:prstGeom prst="rect">
            <a:avLst/>
          </a:prstGeom>
          <a:solidFill>
            <a:srgbClr val="FFFFFF"/>
          </a:solidFill>
          <a:ln w="9525">
            <a:solidFill>
              <a:srgbClr val="000000"/>
            </a:solidFill>
            <a:miter lim="800000"/>
            <a:headEnd/>
            <a:tailEnd/>
          </a:ln>
        </p:spPr>
        <p:txBody>
          <a:bodyPr/>
          <a:lstStyle/>
          <a:p>
            <a:endParaRPr lang="es-AR"/>
          </a:p>
        </p:txBody>
      </p:sp>
      <p:sp>
        <p:nvSpPr>
          <p:cNvPr id="6154" name="Rectangle 22"/>
          <p:cNvSpPr>
            <a:spLocks noChangeArrowheads="1"/>
          </p:cNvSpPr>
          <p:nvPr/>
        </p:nvSpPr>
        <p:spPr bwMode="auto">
          <a:xfrm>
            <a:off x="4114800" y="457200"/>
            <a:ext cx="182563" cy="182563"/>
          </a:xfrm>
          <a:prstGeom prst="rect">
            <a:avLst/>
          </a:prstGeom>
          <a:solidFill>
            <a:srgbClr val="FFFFFF"/>
          </a:solidFill>
          <a:ln w="9525">
            <a:solidFill>
              <a:srgbClr val="000000"/>
            </a:solidFill>
            <a:miter lim="800000"/>
            <a:headEnd/>
            <a:tailEnd/>
          </a:ln>
        </p:spPr>
        <p:txBody>
          <a:bodyPr/>
          <a:lstStyle/>
          <a:p>
            <a:endParaRPr lang="es-AR"/>
          </a:p>
        </p:txBody>
      </p:sp>
      <p:sp>
        <p:nvSpPr>
          <p:cNvPr id="6155" name="Line 21"/>
          <p:cNvSpPr>
            <a:spLocks noChangeShapeType="1"/>
          </p:cNvSpPr>
          <p:nvPr/>
        </p:nvSpPr>
        <p:spPr bwMode="auto">
          <a:xfrm>
            <a:off x="4343400" y="381000"/>
            <a:ext cx="609600" cy="0"/>
          </a:xfrm>
          <a:prstGeom prst="line">
            <a:avLst/>
          </a:prstGeom>
          <a:noFill/>
          <a:ln w="12700">
            <a:solidFill>
              <a:srgbClr val="000000"/>
            </a:solidFill>
            <a:round/>
            <a:headEnd/>
            <a:tailEnd type="triangle" w="med" len="med"/>
          </a:ln>
        </p:spPr>
        <p:txBody>
          <a:bodyPr/>
          <a:lstStyle/>
          <a:p>
            <a:endParaRPr lang="es-AR"/>
          </a:p>
        </p:txBody>
      </p:sp>
      <p:sp>
        <p:nvSpPr>
          <p:cNvPr id="6156" name="Line 18"/>
          <p:cNvSpPr>
            <a:spLocks noChangeShapeType="1"/>
          </p:cNvSpPr>
          <p:nvPr/>
        </p:nvSpPr>
        <p:spPr bwMode="auto">
          <a:xfrm>
            <a:off x="5715000" y="381000"/>
            <a:ext cx="457200" cy="0"/>
          </a:xfrm>
          <a:prstGeom prst="line">
            <a:avLst/>
          </a:prstGeom>
          <a:noFill/>
          <a:ln w="12700">
            <a:solidFill>
              <a:srgbClr val="000000"/>
            </a:solidFill>
            <a:round/>
            <a:headEnd/>
            <a:tailEnd type="triangle" w="med" len="med"/>
          </a:ln>
        </p:spPr>
        <p:txBody>
          <a:bodyPr/>
          <a:lstStyle/>
          <a:p>
            <a:endParaRPr lang="es-AR"/>
          </a:p>
        </p:txBody>
      </p:sp>
      <p:sp>
        <p:nvSpPr>
          <p:cNvPr id="6157" name="Text Box 17"/>
          <p:cNvSpPr txBox="1">
            <a:spLocks noChangeArrowheads="1"/>
          </p:cNvSpPr>
          <p:nvPr/>
        </p:nvSpPr>
        <p:spPr bwMode="auto">
          <a:xfrm>
            <a:off x="3429000" y="609600"/>
            <a:ext cx="1447800" cy="368300"/>
          </a:xfrm>
          <a:prstGeom prst="rect">
            <a:avLst/>
          </a:prstGeom>
          <a:noFill/>
          <a:ln w="9525">
            <a:noFill/>
            <a:miter lim="800000"/>
            <a:headEnd/>
            <a:tailEnd/>
          </a:ln>
        </p:spPr>
        <p:txBody>
          <a:bodyPr/>
          <a:lstStyle/>
          <a:p>
            <a:pPr algn="ctr"/>
            <a:r>
              <a:rPr lang="es-ES" sz="1000" b="1">
                <a:solidFill>
                  <a:srgbClr val="000000"/>
                </a:solidFill>
                <a:latin typeface="Garamond" pitchFamily="18" charset="0"/>
                <a:cs typeface="Times New Roman" pitchFamily="18" charset="0"/>
              </a:rPr>
              <a:t>Sitios de generación</a:t>
            </a:r>
            <a:endParaRPr lang="es-ES" sz="1000" b="1">
              <a:solidFill>
                <a:srgbClr val="000000"/>
              </a:solidFill>
            </a:endParaRPr>
          </a:p>
          <a:p>
            <a:pPr algn="ctr" eaLnBrk="0" hangingPunct="0"/>
            <a:r>
              <a:rPr lang="es-ES" sz="1000" b="1">
                <a:solidFill>
                  <a:srgbClr val="000000"/>
                </a:solidFill>
                <a:latin typeface="Garamond" pitchFamily="18" charset="0"/>
                <a:cs typeface="Times New Roman" pitchFamily="18" charset="0"/>
              </a:rPr>
              <a:t>UNCPBA</a:t>
            </a:r>
            <a:endParaRPr lang="es-ES" sz="1000" b="1">
              <a:solidFill>
                <a:srgbClr val="000000"/>
              </a:solidFill>
            </a:endParaRPr>
          </a:p>
        </p:txBody>
      </p:sp>
      <p:sp>
        <p:nvSpPr>
          <p:cNvPr id="6158" name="Text Box 16"/>
          <p:cNvSpPr txBox="1">
            <a:spLocks noChangeArrowheads="1"/>
          </p:cNvSpPr>
          <p:nvPr/>
        </p:nvSpPr>
        <p:spPr bwMode="auto">
          <a:xfrm>
            <a:off x="4800600" y="685800"/>
            <a:ext cx="1143000" cy="381000"/>
          </a:xfrm>
          <a:prstGeom prst="rect">
            <a:avLst/>
          </a:prstGeom>
          <a:noFill/>
          <a:ln w="9525">
            <a:noFill/>
            <a:miter lim="800000"/>
            <a:headEnd/>
            <a:tailEnd/>
          </a:ln>
        </p:spPr>
        <p:txBody>
          <a:bodyPr/>
          <a:lstStyle/>
          <a:p>
            <a:pPr algn="ctr"/>
            <a:r>
              <a:rPr lang="es-ES" sz="1000" b="1">
                <a:solidFill>
                  <a:srgbClr val="000000"/>
                </a:solidFill>
                <a:latin typeface="Garamond" pitchFamily="18" charset="0"/>
                <a:cs typeface="Times New Roman" pitchFamily="18" charset="0"/>
              </a:rPr>
              <a:t>Almacenamiento</a:t>
            </a:r>
          </a:p>
          <a:p>
            <a:pPr algn="ctr"/>
            <a:r>
              <a:rPr lang="es-ES" sz="1000" b="1">
                <a:solidFill>
                  <a:srgbClr val="000000"/>
                </a:solidFill>
                <a:latin typeface="Garamond" pitchFamily="18" charset="0"/>
                <a:cs typeface="Times New Roman" pitchFamily="18" charset="0"/>
              </a:rPr>
              <a:t> transitorio</a:t>
            </a:r>
            <a:endParaRPr lang="es-ES" sz="1000" b="1">
              <a:solidFill>
                <a:srgbClr val="000000"/>
              </a:solidFill>
            </a:endParaRPr>
          </a:p>
        </p:txBody>
      </p:sp>
      <p:sp>
        <p:nvSpPr>
          <p:cNvPr id="6159" name="Text Box 15"/>
          <p:cNvSpPr txBox="1">
            <a:spLocks noChangeArrowheads="1"/>
          </p:cNvSpPr>
          <p:nvPr/>
        </p:nvSpPr>
        <p:spPr bwMode="auto">
          <a:xfrm>
            <a:off x="6248400" y="838200"/>
            <a:ext cx="914400" cy="381000"/>
          </a:xfrm>
          <a:prstGeom prst="rect">
            <a:avLst/>
          </a:prstGeom>
          <a:noFill/>
          <a:ln w="9525">
            <a:noFill/>
            <a:miter lim="800000"/>
            <a:headEnd/>
            <a:tailEnd/>
          </a:ln>
        </p:spPr>
        <p:txBody>
          <a:bodyPr/>
          <a:lstStyle/>
          <a:p>
            <a:pPr algn="ctr"/>
            <a:r>
              <a:rPr lang="es-ES" sz="1000" b="1">
                <a:solidFill>
                  <a:srgbClr val="000000"/>
                </a:solidFill>
                <a:latin typeface="Garamond" pitchFamily="18" charset="0"/>
                <a:cs typeface="Times New Roman" pitchFamily="18" charset="0"/>
              </a:rPr>
              <a:t>Recolección y transporte</a:t>
            </a:r>
            <a:endParaRPr lang="es-ES" sz="1000" b="1">
              <a:solidFill>
                <a:srgbClr val="000000"/>
              </a:solidFill>
            </a:endParaRPr>
          </a:p>
        </p:txBody>
      </p:sp>
      <p:sp>
        <p:nvSpPr>
          <p:cNvPr id="6160" name="Text Box 9"/>
          <p:cNvSpPr txBox="1">
            <a:spLocks noChangeArrowheads="1"/>
          </p:cNvSpPr>
          <p:nvPr/>
        </p:nvSpPr>
        <p:spPr bwMode="auto">
          <a:xfrm>
            <a:off x="7620000" y="685800"/>
            <a:ext cx="1371600" cy="381000"/>
          </a:xfrm>
          <a:prstGeom prst="rect">
            <a:avLst/>
          </a:prstGeom>
          <a:noFill/>
          <a:ln w="9525">
            <a:noFill/>
            <a:miter lim="800000"/>
            <a:headEnd/>
            <a:tailEnd/>
          </a:ln>
        </p:spPr>
        <p:txBody>
          <a:bodyPr/>
          <a:lstStyle/>
          <a:p>
            <a:pPr algn="ctr"/>
            <a:r>
              <a:rPr lang="es-ES" sz="1000" b="1">
                <a:solidFill>
                  <a:srgbClr val="000000"/>
                </a:solidFill>
                <a:latin typeface="Garamond" pitchFamily="18" charset="0"/>
                <a:cs typeface="Times New Roman" pitchFamily="18" charset="0"/>
              </a:rPr>
              <a:t>Planta de tratamiento y disposición final</a:t>
            </a:r>
            <a:endParaRPr lang="es-ES" sz="1000" b="1">
              <a:solidFill>
                <a:srgbClr val="000000"/>
              </a:solidFill>
            </a:endParaRPr>
          </a:p>
        </p:txBody>
      </p:sp>
      <p:sp>
        <p:nvSpPr>
          <p:cNvPr id="6161" name="Text Box 7"/>
          <p:cNvSpPr txBox="1">
            <a:spLocks noChangeArrowheads="1"/>
          </p:cNvSpPr>
          <p:nvPr/>
        </p:nvSpPr>
        <p:spPr bwMode="auto">
          <a:xfrm>
            <a:off x="3073400" y="2533650"/>
            <a:ext cx="1392238" cy="908050"/>
          </a:xfrm>
          <a:prstGeom prst="rect">
            <a:avLst/>
          </a:prstGeom>
          <a:noFill/>
          <a:ln w="9525">
            <a:noFill/>
            <a:miter lim="800000"/>
            <a:headEnd/>
            <a:tailEnd/>
          </a:ln>
        </p:spPr>
        <p:txBody>
          <a:bodyPr/>
          <a:lstStyle/>
          <a:p>
            <a:endParaRPr lang="es-AR"/>
          </a:p>
        </p:txBody>
      </p:sp>
      <p:sp>
        <p:nvSpPr>
          <p:cNvPr id="6162" name="Rectangle 31"/>
          <p:cNvSpPr>
            <a:spLocks noChangeArrowheads="1"/>
          </p:cNvSpPr>
          <p:nvPr/>
        </p:nvSpPr>
        <p:spPr bwMode="auto">
          <a:xfrm>
            <a:off x="38100" y="2443163"/>
            <a:ext cx="0" cy="0"/>
          </a:xfrm>
          <a:prstGeom prst="rect">
            <a:avLst/>
          </a:prstGeom>
          <a:solidFill>
            <a:schemeClr val="accent1"/>
          </a:solidFill>
          <a:ln w="9525">
            <a:solidFill>
              <a:schemeClr val="tx1"/>
            </a:solidFill>
            <a:miter lim="800000"/>
            <a:headEnd/>
            <a:tailEnd/>
          </a:ln>
        </p:spPr>
        <p:txBody>
          <a:bodyPr/>
          <a:lstStyle/>
          <a:p>
            <a:endParaRPr lang="es-AR"/>
          </a:p>
        </p:txBody>
      </p:sp>
      <p:sp>
        <p:nvSpPr>
          <p:cNvPr id="6163" name="Rectangle 37"/>
          <p:cNvSpPr>
            <a:spLocks noChangeArrowheads="1"/>
          </p:cNvSpPr>
          <p:nvPr/>
        </p:nvSpPr>
        <p:spPr bwMode="auto">
          <a:xfrm>
            <a:off x="38100" y="3033713"/>
            <a:ext cx="0" cy="0"/>
          </a:xfrm>
          <a:prstGeom prst="rect">
            <a:avLst/>
          </a:prstGeom>
          <a:solidFill>
            <a:schemeClr val="accent1"/>
          </a:solidFill>
          <a:ln w="9525">
            <a:solidFill>
              <a:schemeClr val="tx1"/>
            </a:solidFill>
            <a:miter lim="800000"/>
            <a:headEnd/>
            <a:tailEnd/>
          </a:ln>
        </p:spPr>
        <p:txBody>
          <a:bodyPr/>
          <a:lstStyle/>
          <a:p>
            <a:endParaRPr lang="es-AR"/>
          </a:p>
        </p:txBody>
      </p:sp>
      <p:sp>
        <p:nvSpPr>
          <p:cNvPr id="6164" name="Rectangle 39"/>
          <p:cNvSpPr>
            <a:spLocks noChangeArrowheads="1"/>
          </p:cNvSpPr>
          <p:nvPr/>
        </p:nvSpPr>
        <p:spPr bwMode="auto">
          <a:xfrm>
            <a:off x="38100" y="3595688"/>
            <a:ext cx="0" cy="0"/>
          </a:xfrm>
          <a:prstGeom prst="rect">
            <a:avLst/>
          </a:prstGeom>
          <a:solidFill>
            <a:schemeClr val="accent1"/>
          </a:solidFill>
          <a:ln w="9525">
            <a:solidFill>
              <a:schemeClr val="tx1"/>
            </a:solidFill>
            <a:miter lim="800000"/>
            <a:headEnd/>
            <a:tailEnd/>
          </a:ln>
        </p:spPr>
        <p:txBody>
          <a:bodyPr/>
          <a:lstStyle/>
          <a:p>
            <a:endParaRPr lang="es-AR"/>
          </a:p>
        </p:txBody>
      </p:sp>
      <p:sp>
        <p:nvSpPr>
          <p:cNvPr id="6165" name="Rectangle 40"/>
          <p:cNvSpPr>
            <a:spLocks noChangeArrowheads="1"/>
          </p:cNvSpPr>
          <p:nvPr/>
        </p:nvSpPr>
        <p:spPr bwMode="auto">
          <a:xfrm>
            <a:off x="38100" y="4414838"/>
            <a:ext cx="9144000" cy="0"/>
          </a:xfrm>
          <a:prstGeom prst="rect">
            <a:avLst/>
          </a:prstGeom>
          <a:noFill/>
          <a:ln w="9525">
            <a:noFill/>
            <a:miter lim="800000"/>
            <a:headEnd/>
            <a:tailEnd/>
          </a:ln>
        </p:spPr>
        <p:txBody>
          <a:bodyPr wrap="none" anchor="ctr">
            <a:spAutoFit/>
          </a:bodyPr>
          <a:lstStyle/>
          <a:p>
            <a:endParaRPr lang="es-AR"/>
          </a:p>
        </p:txBody>
      </p:sp>
      <p:sp>
        <p:nvSpPr>
          <p:cNvPr id="6166" name="Line 41"/>
          <p:cNvSpPr>
            <a:spLocks noChangeShapeType="1"/>
          </p:cNvSpPr>
          <p:nvPr/>
        </p:nvSpPr>
        <p:spPr bwMode="auto">
          <a:xfrm>
            <a:off x="7315200" y="381000"/>
            <a:ext cx="228600" cy="0"/>
          </a:xfrm>
          <a:prstGeom prst="line">
            <a:avLst/>
          </a:prstGeom>
          <a:noFill/>
          <a:ln w="12700">
            <a:solidFill>
              <a:srgbClr val="000000"/>
            </a:solidFill>
            <a:round/>
            <a:headEnd/>
            <a:tailEnd type="triangle" w="med" len="med"/>
          </a:ln>
        </p:spPr>
        <p:txBody>
          <a:bodyPr/>
          <a:lstStyle/>
          <a:p>
            <a:endParaRPr lang="es-AR"/>
          </a:p>
        </p:txBody>
      </p:sp>
      <p:sp>
        <p:nvSpPr>
          <p:cNvPr id="6167" name="Line 42"/>
          <p:cNvSpPr>
            <a:spLocks noChangeShapeType="1"/>
          </p:cNvSpPr>
          <p:nvPr/>
        </p:nvSpPr>
        <p:spPr bwMode="auto">
          <a:xfrm flipH="1">
            <a:off x="2133600" y="990600"/>
            <a:ext cx="228600" cy="533400"/>
          </a:xfrm>
          <a:prstGeom prst="line">
            <a:avLst/>
          </a:prstGeom>
          <a:noFill/>
          <a:ln w="19050">
            <a:solidFill>
              <a:srgbClr val="000000"/>
            </a:solidFill>
            <a:round/>
            <a:headEnd/>
            <a:tailEnd type="triangle" w="med" len="med"/>
          </a:ln>
        </p:spPr>
        <p:txBody>
          <a:bodyPr/>
          <a:lstStyle/>
          <a:p>
            <a:endParaRPr lang="es-AR"/>
          </a:p>
        </p:txBody>
      </p:sp>
      <p:sp>
        <p:nvSpPr>
          <p:cNvPr id="6168" name="Text Box 43"/>
          <p:cNvSpPr txBox="1">
            <a:spLocks noChangeArrowheads="1"/>
          </p:cNvSpPr>
          <p:nvPr/>
        </p:nvSpPr>
        <p:spPr bwMode="auto">
          <a:xfrm>
            <a:off x="533400" y="1600200"/>
            <a:ext cx="2225675" cy="822325"/>
          </a:xfrm>
          <a:prstGeom prst="rect">
            <a:avLst/>
          </a:prstGeom>
          <a:noFill/>
          <a:ln w="9525">
            <a:noFill/>
            <a:miter lim="800000"/>
            <a:headEnd/>
            <a:tailEnd/>
          </a:ln>
        </p:spPr>
        <p:txBody>
          <a:bodyPr>
            <a:spAutoFit/>
          </a:bodyPr>
          <a:lstStyle/>
          <a:p>
            <a:pPr algn="ctr"/>
            <a:r>
              <a:rPr lang="es-ES" sz="1200" b="1">
                <a:solidFill>
                  <a:srgbClr val="000000"/>
                </a:solidFill>
                <a:latin typeface="Garamond" pitchFamily="18" charset="0"/>
              </a:rPr>
              <a:t>Ley Provincial Nº 11.347, Decreto Reglamentario N°450/94 y su modificación Decreto N° 403/97.</a:t>
            </a:r>
          </a:p>
        </p:txBody>
      </p:sp>
      <p:pic>
        <p:nvPicPr>
          <p:cNvPr id="6169" name="Picture 44" descr="DSC00977"/>
          <p:cNvPicPr>
            <a:picLocks noChangeAspect="1" noChangeArrowheads="1"/>
          </p:cNvPicPr>
          <p:nvPr/>
        </p:nvPicPr>
        <p:blipFill>
          <a:blip r:embed="rId6" cstate="print"/>
          <a:srcRect l="21445" t="9694" r="11371" b="19749"/>
          <a:stretch>
            <a:fillRect/>
          </a:stretch>
        </p:blipFill>
        <p:spPr bwMode="auto">
          <a:xfrm>
            <a:off x="304800" y="2971800"/>
            <a:ext cx="2417763" cy="3384550"/>
          </a:xfrm>
          <a:prstGeom prst="rect">
            <a:avLst/>
          </a:prstGeom>
          <a:noFill/>
          <a:ln w="28575">
            <a:solidFill>
              <a:srgbClr val="000000"/>
            </a:solidFill>
            <a:miter lim="800000"/>
            <a:headEnd/>
            <a:tailEnd/>
          </a:ln>
        </p:spPr>
      </p:pic>
      <p:pic>
        <p:nvPicPr>
          <p:cNvPr id="6170" name="Picture 45" descr="Certificado1"/>
          <p:cNvPicPr>
            <a:picLocks noChangeAspect="1" noChangeArrowheads="1"/>
          </p:cNvPicPr>
          <p:nvPr/>
        </p:nvPicPr>
        <p:blipFill>
          <a:blip r:embed="rId7" cstate="print"/>
          <a:srcRect t="2208"/>
          <a:stretch>
            <a:fillRect/>
          </a:stretch>
        </p:blipFill>
        <p:spPr bwMode="auto">
          <a:xfrm>
            <a:off x="3048000" y="2667000"/>
            <a:ext cx="5867400" cy="403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p:cNvSpPr txBox="1">
            <a:spLocks noChangeArrowheads="1"/>
          </p:cNvSpPr>
          <p:nvPr/>
        </p:nvSpPr>
        <p:spPr bwMode="auto">
          <a:xfrm>
            <a:off x="5791200" y="1143000"/>
            <a:ext cx="2895600" cy="517525"/>
          </a:xfrm>
          <a:prstGeom prst="rect">
            <a:avLst/>
          </a:prstGeom>
          <a:noFill/>
          <a:ln w="9525">
            <a:noFill/>
            <a:miter lim="800000"/>
            <a:headEnd/>
            <a:tailEnd/>
          </a:ln>
        </p:spPr>
        <p:txBody>
          <a:bodyPr>
            <a:spAutoFit/>
          </a:bodyPr>
          <a:lstStyle/>
          <a:p>
            <a:pPr algn="ctr"/>
            <a:r>
              <a:rPr lang="es-ES" sz="1400" b="1">
                <a:solidFill>
                  <a:srgbClr val="000000"/>
                </a:solidFill>
                <a:latin typeface="Garamond" pitchFamily="18" charset="0"/>
              </a:rPr>
              <a:t>Ley Provincial Nº 11720</a:t>
            </a:r>
          </a:p>
          <a:p>
            <a:pPr algn="ctr"/>
            <a:r>
              <a:rPr lang="es-ES" sz="1400" b="1">
                <a:solidFill>
                  <a:srgbClr val="000000"/>
                </a:solidFill>
                <a:latin typeface="Garamond" pitchFamily="18" charset="0"/>
              </a:rPr>
              <a:t>Decreto Reglamentario N° 806/97.</a:t>
            </a:r>
          </a:p>
        </p:txBody>
      </p:sp>
      <p:sp>
        <p:nvSpPr>
          <p:cNvPr id="2053" name="WordArt 22"/>
          <p:cNvSpPr>
            <a:spLocks noChangeArrowheads="1" noChangeShapeType="1" noTextEdit="1"/>
          </p:cNvSpPr>
          <p:nvPr/>
        </p:nvSpPr>
        <p:spPr bwMode="auto">
          <a:xfrm rot="-5400000">
            <a:off x="-876300" y="5067300"/>
            <a:ext cx="2438400" cy="38100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Almacenamiento</a:t>
            </a:r>
          </a:p>
        </p:txBody>
      </p:sp>
      <p:sp>
        <p:nvSpPr>
          <p:cNvPr id="2054" name="WordArt 23"/>
          <p:cNvSpPr>
            <a:spLocks noChangeArrowheads="1" noChangeShapeType="1" noTextEdit="1"/>
          </p:cNvSpPr>
          <p:nvPr/>
        </p:nvSpPr>
        <p:spPr bwMode="auto">
          <a:xfrm>
            <a:off x="152400" y="2362200"/>
            <a:ext cx="1676400" cy="38100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Etiquetado</a:t>
            </a:r>
          </a:p>
        </p:txBody>
      </p:sp>
      <p:pic>
        <p:nvPicPr>
          <p:cNvPr id="2055" name="Picture 34" descr="DSC00987"/>
          <p:cNvPicPr>
            <a:picLocks noChangeAspect="1" noChangeArrowheads="1"/>
          </p:cNvPicPr>
          <p:nvPr/>
        </p:nvPicPr>
        <p:blipFill>
          <a:blip r:embed="rId4" cstate="print"/>
          <a:srcRect l="15750" t="5037" r="16222"/>
          <a:stretch>
            <a:fillRect/>
          </a:stretch>
        </p:blipFill>
        <p:spPr bwMode="auto">
          <a:xfrm>
            <a:off x="685800" y="3810000"/>
            <a:ext cx="3962400" cy="2857500"/>
          </a:xfrm>
          <a:prstGeom prst="rect">
            <a:avLst/>
          </a:prstGeom>
          <a:noFill/>
          <a:ln w="28575">
            <a:solidFill>
              <a:srgbClr val="000000"/>
            </a:solidFill>
            <a:miter lim="800000"/>
            <a:headEnd/>
            <a:tailEnd/>
          </a:ln>
        </p:spPr>
      </p:pic>
      <p:sp>
        <p:nvSpPr>
          <p:cNvPr id="2056" name="WordArt 35"/>
          <p:cNvSpPr>
            <a:spLocks noChangeArrowheads="1" noChangeShapeType="1" noTextEdit="1"/>
          </p:cNvSpPr>
          <p:nvPr/>
        </p:nvSpPr>
        <p:spPr bwMode="auto">
          <a:xfrm>
            <a:off x="2895600" y="3124200"/>
            <a:ext cx="1762125" cy="28575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Envasado</a:t>
            </a:r>
          </a:p>
        </p:txBody>
      </p:sp>
      <p:pic>
        <p:nvPicPr>
          <p:cNvPr id="2057" name="Picture 36" descr="IMG_4246"/>
          <p:cNvPicPr>
            <a:picLocks noChangeAspect="1" noChangeArrowheads="1"/>
          </p:cNvPicPr>
          <p:nvPr/>
        </p:nvPicPr>
        <p:blipFill>
          <a:blip r:embed="rId5" cstate="print"/>
          <a:srcRect/>
          <a:stretch>
            <a:fillRect/>
          </a:stretch>
        </p:blipFill>
        <p:spPr bwMode="auto">
          <a:xfrm>
            <a:off x="2133600" y="304800"/>
            <a:ext cx="3352800" cy="2720975"/>
          </a:xfrm>
          <a:prstGeom prst="rect">
            <a:avLst/>
          </a:prstGeom>
          <a:noFill/>
          <a:ln w="28575">
            <a:solidFill>
              <a:srgbClr val="000000"/>
            </a:solidFill>
            <a:miter lim="800000"/>
            <a:headEnd/>
            <a:tailEnd/>
          </a:ln>
        </p:spPr>
      </p:pic>
      <p:sp>
        <p:nvSpPr>
          <p:cNvPr id="2058" name="WordArt 53"/>
          <p:cNvSpPr>
            <a:spLocks noChangeArrowheads="1" noChangeShapeType="1" noTextEdit="1"/>
          </p:cNvSpPr>
          <p:nvPr/>
        </p:nvSpPr>
        <p:spPr bwMode="auto">
          <a:xfrm rot="-5400000">
            <a:off x="4267200" y="5029200"/>
            <a:ext cx="2286000" cy="45720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Hojas de Seguridad</a:t>
            </a:r>
          </a:p>
        </p:txBody>
      </p:sp>
      <p:graphicFrame>
        <p:nvGraphicFramePr>
          <p:cNvPr id="2050" name="Object 54"/>
          <p:cNvGraphicFramePr>
            <a:graphicFrameLocks noChangeAspect="1"/>
          </p:cNvGraphicFramePr>
          <p:nvPr/>
        </p:nvGraphicFramePr>
        <p:xfrm>
          <a:off x="457200" y="1676400"/>
          <a:ext cx="914400" cy="498475"/>
        </p:xfrm>
        <a:graphic>
          <a:graphicData uri="http://schemas.openxmlformats.org/presentationml/2006/ole">
            <p:oleObj spid="_x0000_s2050" name="CorelDRAW" r:id="rId6" imgW="928440" imgH="505800" progId="">
              <p:embed/>
            </p:oleObj>
          </a:graphicData>
        </a:graphic>
      </p:graphicFrame>
      <p:graphicFrame>
        <p:nvGraphicFramePr>
          <p:cNvPr id="2051" name="Object 55"/>
          <p:cNvGraphicFramePr>
            <a:graphicFrameLocks noChangeAspect="1"/>
          </p:cNvGraphicFramePr>
          <p:nvPr/>
        </p:nvGraphicFramePr>
        <p:xfrm>
          <a:off x="228600" y="457200"/>
          <a:ext cx="1371600" cy="1219200"/>
        </p:xfrm>
        <a:graphic>
          <a:graphicData uri="http://schemas.openxmlformats.org/presentationml/2006/ole">
            <p:oleObj spid="_x0000_s2051" name="PHOTO-PAINT" r:id="rId7" imgW="1236273" imgH="1170335" progId="">
              <p:embed/>
            </p:oleObj>
          </a:graphicData>
        </a:graphic>
      </p:graphicFrame>
      <p:sp>
        <p:nvSpPr>
          <p:cNvPr id="2059" name="Text Box 56"/>
          <p:cNvSpPr txBox="1">
            <a:spLocks noChangeArrowheads="1"/>
          </p:cNvSpPr>
          <p:nvPr/>
        </p:nvSpPr>
        <p:spPr bwMode="auto">
          <a:xfrm>
            <a:off x="457200" y="990600"/>
            <a:ext cx="990600" cy="290513"/>
          </a:xfrm>
          <a:prstGeom prst="rect">
            <a:avLst/>
          </a:prstGeom>
          <a:noFill/>
          <a:ln w="9525">
            <a:noFill/>
            <a:miter lim="800000"/>
            <a:headEnd/>
            <a:tailEnd/>
          </a:ln>
        </p:spPr>
        <p:txBody>
          <a:bodyPr>
            <a:spAutoFit/>
          </a:bodyPr>
          <a:lstStyle/>
          <a:p>
            <a:r>
              <a:rPr lang="es-AR" sz="1300" b="1">
                <a:solidFill>
                  <a:srgbClr val="FF0000"/>
                </a:solidFill>
                <a:latin typeface="Garamond" pitchFamily="18" charset="0"/>
              </a:rPr>
              <a:t>VENENO</a:t>
            </a:r>
            <a:endParaRPr lang="es-ES" sz="1300" b="1">
              <a:solidFill>
                <a:srgbClr val="FF0000"/>
              </a:solidFill>
              <a:latin typeface="Garamond" pitchFamily="18" charset="0"/>
            </a:endParaRPr>
          </a:p>
        </p:txBody>
      </p:sp>
      <p:sp>
        <p:nvSpPr>
          <p:cNvPr id="2060" name="Rectangle 57"/>
          <p:cNvSpPr>
            <a:spLocks noChangeArrowheads="1"/>
          </p:cNvSpPr>
          <p:nvPr/>
        </p:nvSpPr>
        <p:spPr bwMode="auto">
          <a:xfrm>
            <a:off x="228600" y="457200"/>
            <a:ext cx="1371600" cy="1752600"/>
          </a:xfrm>
          <a:prstGeom prst="rect">
            <a:avLst/>
          </a:prstGeom>
          <a:noFill/>
          <a:ln w="19050">
            <a:solidFill>
              <a:srgbClr val="000000"/>
            </a:solidFill>
            <a:miter lim="800000"/>
            <a:headEnd/>
            <a:tailEnd/>
          </a:ln>
        </p:spPr>
        <p:txBody>
          <a:bodyPr wrap="none" anchor="ctr"/>
          <a:lstStyle/>
          <a:p>
            <a:endParaRPr lang="es-AR"/>
          </a:p>
        </p:txBody>
      </p:sp>
      <p:pic>
        <p:nvPicPr>
          <p:cNvPr id="2061" name="Picture 58"/>
          <p:cNvPicPr>
            <a:picLocks noChangeAspect="1" noChangeArrowheads="1"/>
          </p:cNvPicPr>
          <p:nvPr/>
        </p:nvPicPr>
        <p:blipFill>
          <a:blip r:embed="rId8" cstate="print"/>
          <a:srcRect b="3014"/>
          <a:stretch>
            <a:fillRect/>
          </a:stretch>
        </p:blipFill>
        <p:spPr bwMode="auto">
          <a:xfrm>
            <a:off x="5638800" y="2133600"/>
            <a:ext cx="3360738" cy="4495800"/>
          </a:xfrm>
          <a:prstGeom prst="rect">
            <a:avLst/>
          </a:prstGeom>
          <a:noFill/>
          <a:ln w="9525">
            <a:noFill/>
            <a:miter lim="800000"/>
            <a:headEnd/>
            <a:tailEnd/>
          </a:ln>
        </p:spPr>
      </p:pic>
      <p:sp>
        <p:nvSpPr>
          <p:cNvPr id="2062" name="WordArt 4"/>
          <p:cNvSpPr>
            <a:spLocks noChangeArrowheads="1" noChangeShapeType="1" noTextEdit="1"/>
          </p:cNvSpPr>
          <p:nvPr/>
        </p:nvSpPr>
        <p:spPr bwMode="auto">
          <a:xfrm>
            <a:off x="5181600" y="228600"/>
            <a:ext cx="3810000" cy="762000"/>
          </a:xfrm>
          <a:prstGeom prst="rect">
            <a:avLst/>
          </a:prstGeom>
        </p:spPr>
        <p:txBody>
          <a:bodyPr wrap="none" fromWordArt="1">
            <a:prstTxWarp prst="textPlain">
              <a:avLst>
                <a:gd name="adj" fmla="val 50000"/>
              </a:avLst>
            </a:prstTxWarp>
          </a:bodyPr>
          <a:lstStyle/>
          <a:p>
            <a:pPr algn="ctr"/>
            <a:r>
              <a:rPr lang="es-AR" sz="3600" b="1" kern="10">
                <a:ln w="12700">
                  <a:solidFill>
                    <a:srgbClr val="000000"/>
                  </a:solidFill>
                  <a:round/>
                  <a:headEnd/>
                  <a:tailEnd/>
                </a:ln>
                <a:solidFill>
                  <a:srgbClr val="FF0000"/>
                </a:solidFill>
                <a:latin typeface="Garamond"/>
              </a:rPr>
              <a:t>Gestión de</a:t>
            </a:r>
          </a:p>
          <a:p>
            <a:pPr algn="ctr"/>
            <a:r>
              <a:rPr lang="es-AR" sz="3600" b="1" kern="10">
                <a:ln w="12700">
                  <a:solidFill>
                    <a:srgbClr val="000000"/>
                  </a:solidFill>
                  <a:round/>
                  <a:headEnd/>
                  <a:tailEnd/>
                </a:ln>
                <a:solidFill>
                  <a:srgbClr val="FF0000"/>
                </a:solidFill>
                <a:latin typeface="Garamond"/>
              </a:rPr>
              <a:t>Residuos Especiales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533400" y="228600"/>
            <a:ext cx="5257800" cy="60960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FF0000"/>
                </a:solidFill>
                <a:latin typeface="Garamond"/>
              </a:rPr>
              <a:t>Manejo Integrado de Plagas</a:t>
            </a:r>
          </a:p>
        </p:txBody>
      </p:sp>
      <p:pic>
        <p:nvPicPr>
          <p:cNvPr id="7171" name="Picture 6"/>
          <p:cNvPicPr>
            <a:picLocks noChangeAspect="1" noChangeArrowheads="1"/>
          </p:cNvPicPr>
          <p:nvPr/>
        </p:nvPicPr>
        <p:blipFill>
          <a:blip r:embed="rId3" cstate="print"/>
          <a:srcRect/>
          <a:stretch>
            <a:fillRect/>
          </a:stretch>
        </p:blipFill>
        <p:spPr bwMode="auto">
          <a:xfrm>
            <a:off x="609600" y="2667000"/>
            <a:ext cx="2057400" cy="1895475"/>
          </a:xfrm>
          <a:prstGeom prst="rect">
            <a:avLst/>
          </a:prstGeom>
          <a:noFill/>
          <a:ln w="28575">
            <a:solidFill>
              <a:srgbClr val="000000"/>
            </a:solidFill>
            <a:miter lim="800000"/>
            <a:headEnd/>
            <a:tailEnd/>
          </a:ln>
        </p:spPr>
      </p:pic>
      <p:pic>
        <p:nvPicPr>
          <p:cNvPr id="7172" name="Picture 7"/>
          <p:cNvPicPr>
            <a:picLocks noChangeAspect="1" noChangeArrowheads="1"/>
          </p:cNvPicPr>
          <p:nvPr/>
        </p:nvPicPr>
        <p:blipFill>
          <a:blip r:embed="rId4" cstate="print"/>
          <a:srcRect t="13882" b="13232"/>
          <a:stretch>
            <a:fillRect/>
          </a:stretch>
        </p:blipFill>
        <p:spPr bwMode="auto">
          <a:xfrm>
            <a:off x="6096000" y="2743200"/>
            <a:ext cx="2439988" cy="1752600"/>
          </a:xfrm>
          <a:prstGeom prst="rect">
            <a:avLst/>
          </a:prstGeom>
          <a:noFill/>
          <a:ln w="28575">
            <a:solidFill>
              <a:srgbClr val="000000"/>
            </a:solidFill>
            <a:miter lim="800000"/>
            <a:headEnd/>
            <a:tailEnd/>
          </a:ln>
        </p:spPr>
      </p:pic>
      <p:pic>
        <p:nvPicPr>
          <p:cNvPr id="7173" name="Picture 8"/>
          <p:cNvPicPr>
            <a:picLocks noChangeAspect="1" noChangeArrowheads="1"/>
          </p:cNvPicPr>
          <p:nvPr/>
        </p:nvPicPr>
        <p:blipFill>
          <a:blip r:embed="rId5" cstate="print"/>
          <a:srcRect t="15335"/>
          <a:stretch>
            <a:fillRect/>
          </a:stretch>
        </p:blipFill>
        <p:spPr bwMode="auto">
          <a:xfrm>
            <a:off x="6324600" y="304800"/>
            <a:ext cx="2286000" cy="1930400"/>
          </a:xfrm>
          <a:prstGeom prst="rect">
            <a:avLst/>
          </a:prstGeom>
          <a:noFill/>
          <a:ln w="28575">
            <a:solidFill>
              <a:srgbClr val="000000"/>
            </a:solidFill>
            <a:miter lim="800000"/>
            <a:headEnd/>
            <a:tailEnd/>
          </a:ln>
        </p:spPr>
      </p:pic>
      <p:sp>
        <p:nvSpPr>
          <p:cNvPr id="7174" name="WordArt 10"/>
          <p:cNvSpPr>
            <a:spLocks noChangeArrowheads="1" noChangeShapeType="1" noTextEdit="1"/>
          </p:cNvSpPr>
          <p:nvPr/>
        </p:nvSpPr>
        <p:spPr bwMode="auto">
          <a:xfrm rot="5400000">
            <a:off x="8090693" y="977107"/>
            <a:ext cx="1452563" cy="26035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Roedores</a:t>
            </a:r>
          </a:p>
        </p:txBody>
      </p:sp>
      <p:sp>
        <p:nvSpPr>
          <p:cNvPr id="7175" name="WordArt 11"/>
          <p:cNvSpPr>
            <a:spLocks noChangeArrowheads="1" noChangeShapeType="1" noTextEdit="1"/>
          </p:cNvSpPr>
          <p:nvPr/>
        </p:nvSpPr>
        <p:spPr bwMode="auto">
          <a:xfrm rot="5400000">
            <a:off x="7886700" y="4152900"/>
            <a:ext cx="1828800" cy="38100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Insectos rastreros</a:t>
            </a:r>
          </a:p>
        </p:txBody>
      </p:sp>
      <p:sp>
        <p:nvSpPr>
          <p:cNvPr id="7176" name="Text Box 15"/>
          <p:cNvSpPr txBox="1">
            <a:spLocks noChangeArrowheads="1"/>
          </p:cNvSpPr>
          <p:nvPr/>
        </p:nvSpPr>
        <p:spPr bwMode="auto">
          <a:xfrm>
            <a:off x="0" y="914400"/>
            <a:ext cx="3903663" cy="1155700"/>
          </a:xfrm>
          <a:prstGeom prst="rect">
            <a:avLst/>
          </a:prstGeom>
          <a:noFill/>
          <a:ln w="9525">
            <a:noFill/>
            <a:miter lim="800000"/>
            <a:headEnd/>
            <a:tailEnd/>
          </a:ln>
        </p:spPr>
        <p:txBody>
          <a:bodyPr wrap="none">
            <a:spAutoFit/>
          </a:bodyPr>
          <a:lstStyle/>
          <a:p>
            <a:pPr>
              <a:buFont typeface="Wingdings" pitchFamily="2" charset="2"/>
              <a:buNone/>
            </a:pPr>
            <a:r>
              <a:rPr lang="es-AR" sz="1400" b="1">
                <a:solidFill>
                  <a:srgbClr val="000000"/>
                </a:solidFill>
                <a:latin typeface="Garamond" pitchFamily="18" charset="0"/>
              </a:rPr>
              <a:t>PROCEDIMIENTO</a:t>
            </a:r>
          </a:p>
          <a:p>
            <a:pPr>
              <a:buFont typeface="Wingdings" pitchFamily="2" charset="2"/>
              <a:buChar char="ü"/>
            </a:pPr>
            <a:r>
              <a:rPr lang="es-AR" sz="1400" b="1">
                <a:solidFill>
                  <a:srgbClr val="000000"/>
                </a:solidFill>
                <a:latin typeface="Garamond" pitchFamily="18" charset="0"/>
              </a:rPr>
              <a:t> Detección del problema en instalaciones</a:t>
            </a:r>
          </a:p>
          <a:p>
            <a:pPr>
              <a:buFont typeface="Wingdings" pitchFamily="2" charset="2"/>
              <a:buChar char="ü"/>
            </a:pPr>
            <a:r>
              <a:rPr lang="es-AR" sz="1400" b="1">
                <a:solidFill>
                  <a:srgbClr val="000000"/>
                </a:solidFill>
                <a:latin typeface="Garamond" pitchFamily="18" charset="0"/>
              </a:rPr>
              <a:t> Control no químico (mantenimiento e higiene)</a:t>
            </a:r>
          </a:p>
          <a:p>
            <a:pPr>
              <a:buFont typeface="Wingdings" pitchFamily="2" charset="2"/>
              <a:buChar char="ü"/>
            </a:pPr>
            <a:r>
              <a:rPr lang="es-AR" sz="1400" b="1">
                <a:solidFill>
                  <a:srgbClr val="000000"/>
                </a:solidFill>
                <a:latin typeface="Garamond" pitchFamily="18" charset="0"/>
              </a:rPr>
              <a:t> Control químico (aplicación de productos)</a:t>
            </a:r>
          </a:p>
          <a:p>
            <a:pPr>
              <a:buFont typeface="Wingdings" pitchFamily="2" charset="2"/>
              <a:buChar char="ü"/>
            </a:pPr>
            <a:r>
              <a:rPr lang="es-AR" sz="1400" b="1">
                <a:solidFill>
                  <a:srgbClr val="000000"/>
                </a:solidFill>
                <a:latin typeface="Garamond" pitchFamily="18" charset="0"/>
              </a:rPr>
              <a:t> Control de gestión (registro y verificación)</a:t>
            </a:r>
            <a:endParaRPr lang="es-ES" sz="1400" b="1">
              <a:solidFill>
                <a:srgbClr val="000000"/>
              </a:solidFill>
              <a:latin typeface="Garamond" pitchFamily="18" charset="0"/>
            </a:endParaRPr>
          </a:p>
        </p:txBody>
      </p:sp>
      <p:pic>
        <p:nvPicPr>
          <p:cNvPr id="7177" name="Picture 17" descr="hormiga_co_por"/>
          <p:cNvPicPr>
            <a:picLocks noChangeAspect="1" noChangeArrowheads="1"/>
          </p:cNvPicPr>
          <p:nvPr/>
        </p:nvPicPr>
        <p:blipFill>
          <a:blip r:embed="rId6" cstate="print"/>
          <a:srcRect l="3999" t="13422" r="16000" b="6041"/>
          <a:stretch>
            <a:fillRect/>
          </a:stretch>
        </p:blipFill>
        <p:spPr bwMode="auto">
          <a:xfrm>
            <a:off x="5943600" y="4724400"/>
            <a:ext cx="2590800" cy="1943100"/>
          </a:xfrm>
          <a:prstGeom prst="rect">
            <a:avLst/>
          </a:prstGeom>
          <a:noFill/>
          <a:ln w="28575">
            <a:solidFill>
              <a:srgbClr val="000000"/>
            </a:solidFill>
            <a:miter lim="800000"/>
            <a:headEnd/>
            <a:tailEnd/>
          </a:ln>
        </p:spPr>
      </p:pic>
      <p:pic>
        <p:nvPicPr>
          <p:cNvPr id="7178" name="Picture 19" descr="columba-livia"/>
          <p:cNvPicPr>
            <a:picLocks noChangeAspect="1" noChangeArrowheads="1"/>
          </p:cNvPicPr>
          <p:nvPr/>
        </p:nvPicPr>
        <p:blipFill>
          <a:blip r:embed="rId7" cstate="print"/>
          <a:srcRect l="21843" r="9897"/>
          <a:stretch>
            <a:fillRect/>
          </a:stretch>
        </p:blipFill>
        <p:spPr bwMode="auto">
          <a:xfrm>
            <a:off x="3581400" y="2057400"/>
            <a:ext cx="1905000" cy="2017713"/>
          </a:xfrm>
          <a:prstGeom prst="rect">
            <a:avLst/>
          </a:prstGeom>
          <a:noFill/>
          <a:ln w="28575">
            <a:solidFill>
              <a:srgbClr val="000000"/>
            </a:solidFill>
            <a:miter lim="800000"/>
            <a:headEnd/>
            <a:tailEnd/>
          </a:ln>
        </p:spPr>
      </p:pic>
      <p:sp>
        <p:nvSpPr>
          <p:cNvPr id="7179" name="WordArt 20"/>
          <p:cNvSpPr>
            <a:spLocks noChangeArrowheads="1" noChangeShapeType="1" noTextEdit="1"/>
          </p:cNvSpPr>
          <p:nvPr/>
        </p:nvSpPr>
        <p:spPr bwMode="auto">
          <a:xfrm>
            <a:off x="4114800" y="1600200"/>
            <a:ext cx="1752600" cy="41275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Aves (palomas)</a:t>
            </a:r>
          </a:p>
        </p:txBody>
      </p:sp>
      <p:pic>
        <p:nvPicPr>
          <p:cNvPr id="7180" name="Picture 22" descr="comadreja-overa-1"/>
          <p:cNvPicPr>
            <a:picLocks noChangeAspect="1" noChangeArrowheads="1"/>
          </p:cNvPicPr>
          <p:nvPr/>
        </p:nvPicPr>
        <p:blipFill>
          <a:blip r:embed="rId8" cstate="print"/>
          <a:srcRect/>
          <a:stretch>
            <a:fillRect/>
          </a:stretch>
        </p:blipFill>
        <p:spPr bwMode="auto">
          <a:xfrm>
            <a:off x="3048000" y="4343400"/>
            <a:ext cx="2590800" cy="1943100"/>
          </a:xfrm>
          <a:prstGeom prst="rect">
            <a:avLst/>
          </a:prstGeom>
          <a:noFill/>
          <a:ln w="28575">
            <a:solidFill>
              <a:srgbClr val="000000"/>
            </a:solidFill>
            <a:miter lim="800000"/>
            <a:headEnd/>
            <a:tailEnd/>
          </a:ln>
        </p:spPr>
      </p:pic>
      <p:sp>
        <p:nvSpPr>
          <p:cNvPr id="7181" name="WordArt 23"/>
          <p:cNvSpPr>
            <a:spLocks noChangeArrowheads="1" noChangeShapeType="1" noTextEdit="1"/>
          </p:cNvSpPr>
          <p:nvPr/>
        </p:nvSpPr>
        <p:spPr bwMode="auto">
          <a:xfrm>
            <a:off x="3657600" y="6400800"/>
            <a:ext cx="1604963" cy="26035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Vertebrados</a:t>
            </a:r>
          </a:p>
        </p:txBody>
      </p:sp>
      <p:pic>
        <p:nvPicPr>
          <p:cNvPr id="7182" name="Picture 25" descr="Ver imagen en tamaño completo">
            <a:hlinkClick r:id="rId9"/>
          </p:cNvPr>
          <p:cNvPicPr>
            <a:picLocks noChangeAspect="1" noChangeArrowheads="1"/>
          </p:cNvPicPr>
          <p:nvPr/>
        </p:nvPicPr>
        <p:blipFill>
          <a:blip r:embed="rId10" cstate="print"/>
          <a:srcRect/>
          <a:stretch>
            <a:fillRect/>
          </a:stretch>
        </p:blipFill>
        <p:spPr bwMode="auto">
          <a:xfrm>
            <a:off x="228600" y="4876800"/>
            <a:ext cx="2514600" cy="1733550"/>
          </a:xfrm>
          <a:prstGeom prst="rect">
            <a:avLst/>
          </a:prstGeom>
          <a:noFill/>
          <a:ln w="28575">
            <a:solidFill>
              <a:srgbClr val="000000"/>
            </a:solidFill>
            <a:miter lim="800000"/>
            <a:headEnd/>
            <a:tailEnd/>
          </a:ln>
        </p:spPr>
      </p:pic>
      <p:sp>
        <p:nvSpPr>
          <p:cNvPr id="7183" name="WordArt 12"/>
          <p:cNvSpPr>
            <a:spLocks noChangeArrowheads="1" noChangeShapeType="1" noTextEdit="1"/>
          </p:cNvSpPr>
          <p:nvPr/>
        </p:nvSpPr>
        <p:spPr bwMode="auto">
          <a:xfrm rot="-5400000">
            <a:off x="-533400" y="3733800"/>
            <a:ext cx="1676400" cy="304800"/>
          </a:xfrm>
          <a:prstGeom prst="rect">
            <a:avLst/>
          </a:prstGeom>
        </p:spPr>
        <p:txBody>
          <a:bodyPr wrap="none" fromWordArt="1">
            <a:prstTxWarp prst="textPlain">
              <a:avLst>
                <a:gd name="adj" fmla="val 50000"/>
              </a:avLst>
            </a:prstTxWarp>
          </a:bodyPr>
          <a:lstStyle/>
          <a:p>
            <a:pPr algn="ctr"/>
            <a:r>
              <a:rPr lang="es-AR" sz="3600" b="1" kern="10">
                <a:ln w="9525">
                  <a:solidFill>
                    <a:srgbClr val="000000"/>
                  </a:solidFill>
                  <a:round/>
                  <a:headEnd/>
                  <a:tailEnd/>
                </a:ln>
                <a:solidFill>
                  <a:srgbClr val="003399"/>
                </a:solidFill>
                <a:latin typeface="Garamond"/>
              </a:rPr>
              <a:t>Insectos voladores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381000"/>
            <a:ext cx="8305800" cy="830997"/>
          </a:xfrm>
          <a:prstGeom prst="rect">
            <a:avLst/>
          </a:prstGeom>
        </p:spPr>
        <p:txBody>
          <a:bodyPr wrap="square">
            <a:spAutoFit/>
          </a:bodyPr>
          <a:lstStyle/>
          <a:p>
            <a:r>
              <a:rPr lang="es-AR" sz="2400" dirty="0" smtClean="0"/>
              <a:t>Hoy 2014, desde la Facultad de Ingeniería hemos comenzado un nuevo camino</a:t>
            </a:r>
            <a:endParaRPr lang="es-A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encrypted-tbn2.gstatic.com/images?q=tbn:ANd9GcQE6jysM4jJwg7By9NOyHkMA9WoO9W55-gYuRQ99AhdhMyx86qo"/>
          <p:cNvPicPr>
            <a:picLocks noChangeAspect="1" noChangeArrowheads="1"/>
          </p:cNvPicPr>
          <p:nvPr/>
        </p:nvPicPr>
        <p:blipFill>
          <a:blip r:embed="rId2" cstate="print"/>
          <a:srcRect/>
          <a:stretch>
            <a:fillRect/>
          </a:stretch>
        </p:blipFill>
        <p:spPr bwMode="auto">
          <a:xfrm>
            <a:off x="1986558" y="-82389"/>
            <a:ext cx="4109442" cy="53401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381000"/>
            <a:ext cx="8305800" cy="5262979"/>
          </a:xfrm>
          <a:prstGeom prst="rect">
            <a:avLst/>
          </a:prstGeom>
        </p:spPr>
        <p:txBody>
          <a:bodyPr wrap="square">
            <a:spAutoFit/>
          </a:bodyPr>
          <a:lstStyle/>
          <a:p>
            <a:r>
              <a:rPr lang="es-AR" sz="2800" dirty="0" smtClean="0"/>
              <a:t>¿Qué es la huella de carbono?</a:t>
            </a:r>
          </a:p>
          <a:p>
            <a:endParaRPr lang="es-AR" sz="2800" dirty="0" smtClean="0"/>
          </a:p>
          <a:p>
            <a:endParaRPr lang="es-AR" sz="2800" dirty="0" smtClean="0"/>
          </a:p>
          <a:p>
            <a:endParaRPr lang="es-AR" sz="2800" dirty="0" smtClean="0"/>
          </a:p>
          <a:p>
            <a:r>
              <a:rPr lang="es-AR" sz="2800" dirty="0" smtClean="0"/>
              <a:t>Es una herramienta que permite evaluar el impacto de las emisiones de gases de efecto invernadero en nuestro planeta. </a:t>
            </a:r>
          </a:p>
          <a:p>
            <a:endParaRPr lang="es-AR" sz="2800" dirty="0" smtClean="0"/>
          </a:p>
          <a:p>
            <a:r>
              <a:rPr lang="es-AR" sz="2800" dirty="0" smtClean="0"/>
              <a:t>Se mide en masa de CO2 equivalente. </a:t>
            </a:r>
          </a:p>
          <a:p>
            <a:endParaRPr lang="es-AR" sz="2800" dirty="0" smtClean="0"/>
          </a:p>
          <a:p>
            <a:r>
              <a:rPr lang="es-AR" sz="2800" dirty="0" smtClean="0"/>
              <a:t>Todo individuo realiza emisiones al consumir un producto o servicio.</a:t>
            </a:r>
            <a:endParaRPr lang="es-A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228600"/>
            <a:ext cx="8305800" cy="738664"/>
          </a:xfrm>
          <a:prstGeom prst="rect">
            <a:avLst/>
          </a:prstGeom>
        </p:spPr>
        <p:txBody>
          <a:bodyPr wrap="square">
            <a:spAutoFit/>
          </a:bodyPr>
          <a:lstStyle/>
          <a:p>
            <a:r>
              <a:rPr lang="es-AR" sz="2400" dirty="0" smtClean="0"/>
              <a:t>Por que desde Ingeniería??</a:t>
            </a:r>
          </a:p>
          <a:p>
            <a:endParaRPr lang="es-AR" dirty="0" smtClean="0"/>
          </a:p>
        </p:txBody>
      </p:sp>
      <p:pic>
        <p:nvPicPr>
          <p:cNvPr id="62466" name="Picture 2" descr="berlin"/>
          <p:cNvPicPr>
            <a:picLocks noChangeAspect="1" noChangeArrowheads="1"/>
          </p:cNvPicPr>
          <p:nvPr/>
        </p:nvPicPr>
        <p:blipFill>
          <a:blip r:embed="rId2" cstate="print"/>
          <a:srcRect/>
          <a:stretch>
            <a:fillRect/>
          </a:stretch>
        </p:blipFill>
        <p:spPr bwMode="auto">
          <a:xfrm>
            <a:off x="533400" y="685800"/>
            <a:ext cx="6460435" cy="3657600"/>
          </a:xfrm>
          <a:prstGeom prst="rect">
            <a:avLst/>
          </a:prstGeom>
          <a:noFill/>
        </p:spPr>
      </p:pic>
      <p:sp>
        <p:nvSpPr>
          <p:cNvPr id="4" name="3 Rectángulo"/>
          <p:cNvSpPr/>
          <p:nvPr/>
        </p:nvSpPr>
        <p:spPr>
          <a:xfrm>
            <a:off x="304800" y="4495800"/>
            <a:ext cx="8305800" cy="1200329"/>
          </a:xfrm>
          <a:prstGeom prst="rect">
            <a:avLst/>
          </a:prstGeom>
        </p:spPr>
        <p:txBody>
          <a:bodyPr wrap="square">
            <a:spAutoFit/>
          </a:bodyPr>
          <a:lstStyle/>
          <a:p>
            <a:r>
              <a:rPr lang="es-AR" sz="2400" dirty="0" smtClean="0"/>
              <a:t>Docentes Investigadores participan a nivel internacional exponiendo sus avances en investigaciones sobre el fenómeno del cambio climático</a:t>
            </a:r>
          </a:p>
        </p:txBody>
      </p:sp>
      <p:pic>
        <p:nvPicPr>
          <p:cNvPr id="62468" name="Picture 4" descr="ipcc"/>
          <p:cNvPicPr>
            <a:picLocks noChangeAspect="1" noChangeArrowheads="1"/>
          </p:cNvPicPr>
          <p:nvPr/>
        </p:nvPicPr>
        <p:blipFill>
          <a:blip r:embed="rId3" cstate="print"/>
          <a:srcRect/>
          <a:stretch>
            <a:fillRect/>
          </a:stretch>
        </p:blipFill>
        <p:spPr bwMode="auto">
          <a:xfrm>
            <a:off x="5867400" y="2771774"/>
            <a:ext cx="3629025" cy="1571626"/>
          </a:xfrm>
          <a:prstGeom prst="rect">
            <a:avLst/>
          </a:prstGeom>
          <a:noFill/>
        </p:spPr>
      </p:pic>
    </p:spTree>
  </p:cSld>
  <p:clrMapOvr>
    <a:masterClrMapping/>
  </p:clrMapOvr>
</p:sld>
</file>

<file path=ppt/theme/theme1.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863</TotalTime>
  <Words>975</Words>
  <Application>Microsoft Office PowerPoint</Application>
  <PresentationFormat>Presentación en pantalla (4:3)</PresentationFormat>
  <Paragraphs>125</Paragraphs>
  <Slides>23</Slides>
  <Notes>5</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23</vt:i4>
      </vt:variant>
    </vt:vector>
  </HeadingPairs>
  <TitlesOfParts>
    <vt:vector size="27" baseType="lpstr">
      <vt:lpstr>Onda</vt:lpstr>
      <vt:lpstr>Document</vt:lpstr>
      <vt:lpstr>CorelDRAW</vt:lpstr>
      <vt:lpstr>PHOTO-PAINT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Mario</cp:lastModifiedBy>
  <cp:revision>64</cp:revision>
  <cp:lastPrinted>1601-01-01T00:00:00Z</cp:lastPrinted>
  <dcterms:created xsi:type="dcterms:W3CDTF">1601-01-01T00:00:00Z</dcterms:created>
  <dcterms:modified xsi:type="dcterms:W3CDTF">2014-10-16T16:08:09Z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